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57" r:id="rId2"/>
    <p:sldId id="345" r:id="rId3"/>
    <p:sldId id="358" r:id="rId4"/>
    <p:sldId id="262" r:id="rId5"/>
    <p:sldId id="324" r:id="rId6"/>
    <p:sldId id="330" r:id="rId7"/>
    <p:sldId id="325" r:id="rId8"/>
    <p:sldId id="326" r:id="rId9"/>
    <p:sldId id="327" r:id="rId10"/>
    <p:sldId id="362" r:id="rId11"/>
    <p:sldId id="361" r:id="rId12"/>
    <p:sldId id="364" r:id="rId13"/>
    <p:sldId id="365" r:id="rId14"/>
    <p:sldId id="360" r:id="rId15"/>
    <p:sldId id="366" r:id="rId16"/>
    <p:sldId id="363" r:id="rId17"/>
    <p:sldId id="359" r:id="rId18"/>
    <p:sldId id="346" r:id="rId19"/>
    <p:sldId id="347" r:id="rId20"/>
    <p:sldId id="348" r:id="rId21"/>
    <p:sldId id="350" r:id="rId22"/>
    <p:sldId id="349" r:id="rId23"/>
    <p:sldId id="351" r:id="rId24"/>
    <p:sldId id="352" r:id="rId25"/>
    <p:sldId id="353" r:id="rId26"/>
    <p:sldId id="354" r:id="rId27"/>
    <p:sldId id="355" r:id="rId28"/>
    <p:sldId id="356" r:id="rId29"/>
    <p:sldId id="357" r:id="rId30"/>
    <p:sldId id="329" r:id="rId31"/>
    <p:sldId id="328" r:id="rId32"/>
    <p:sldId id="343" r:id="rId33"/>
    <p:sldId id="373" r:id="rId34"/>
    <p:sldId id="272" r:id="rId35"/>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RIS, AMY L" initials="HAL" lastIdx="2" clrIdx="0"/>
  <p:cmAuthor id="2" name="Cortes, Luis E" initials="CLE" lastIdx="2"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77" autoAdjust="0"/>
    <p:restoredTop sz="86746" autoAdjust="0"/>
  </p:normalViewPr>
  <p:slideViewPr>
    <p:cSldViewPr snapToGrid="0" snapToObjects="1" showGuides="1">
      <p:cViewPr varScale="1">
        <p:scale>
          <a:sx n="70" d="100"/>
          <a:sy n="70" d="100"/>
        </p:scale>
        <p:origin x="498" y="66"/>
      </p:cViewPr>
      <p:guideLst>
        <p:guide orient="horz" pos="739"/>
        <p:guide pos="381"/>
      </p:guideLst>
    </p:cSldViewPr>
  </p:slideViewPr>
  <p:notesTextViewPr>
    <p:cViewPr>
      <p:scale>
        <a:sx n="100" d="100"/>
        <a:sy n="100" d="100"/>
      </p:scale>
      <p:origin x="0" y="0"/>
    </p:cViewPr>
  </p:notesTextViewPr>
  <p:notesViewPr>
    <p:cSldViewPr snapToGrid="0" snapToObjects="1">
      <p:cViewPr varScale="1">
        <p:scale>
          <a:sx n="54" d="100"/>
          <a:sy n="54" d="100"/>
        </p:scale>
        <p:origin x="-25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1</a:t>
            </a:fld>
            <a:endParaRPr lang="en-US" dirty="0"/>
          </a:p>
        </p:txBody>
      </p:sp>
    </p:spTree>
    <p:extLst>
      <p:ext uri="{BB962C8B-B14F-4D97-AF65-F5344CB8AC3E}">
        <p14:creationId xmlns:p14="http://schemas.microsoft.com/office/powerpoint/2010/main" val="4051819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raw 835 file in text format. Example only.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10</a:t>
            </a:fld>
            <a:endParaRPr lang="en-US" dirty="0"/>
          </a:p>
        </p:txBody>
      </p:sp>
    </p:spTree>
    <p:extLst>
      <p:ext uri="{BB962C8B-B14F-4D97-AF65-F5344CB8AC3E}">
        <p14:creationId xmlns:p14="http://schemas.microsoft.com/office/powerpoint/2010/main" val="3398932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notes:</a:t>
            </a:r>
            <a:r>
              <a:rPr lang="en-US" baseline="0" dirty="0"/>
              <a:t> TR3 guides are copyrighted material and can be purchased on the X12 Store and http://store.x12.org/store/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16</a:t>
            </a:fld>
            <a:endParaRPr lang="en-US" dirty="0"/>
          </a:p>
        </p:txBody>
      </p:sp>
    </p:spTree>
    <p:extLst>
      <p:ext uri="{BB962C8B-B14F-4D97-AF65-F5344CB8AC3E}">
        <p14:creationId xmlns:p14="http://schemas.microsoft.com/office/powerpoint/2010/main" val="3964276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FF0000"/>
                </a:solidFill>
              </a:rPr>
              <a:t>Under review:</a:t>
            </a:r>
          </a:p>
        </p:txBody>
      </p:sp>
      <p:sp>
        <p:nvSpPr>
          <p:cNvPr id="4" name="Slide Number Placeholder 3"/>
          <p:cNvSpPr>
            <a:spLocks noGrp="1"/>
          </p:cNvSpPr>
          <p:nvPr>
            <p:ph type="sldNum" sz="quarter" idx="10"/>
          </p:nvPr>
        </p:nvSpPr>
        <p:spPr/>
        <p:txBody>
          <a:bodyPr/>
          <a:lstStyle/>
          <a:p>
            <a:fld id="{42DE46E6-3AB7-484F-9FBF-FD47303B7739}" type="slidenum">
              <a:rPr lang="en-US" smtClean="0"/>
              <a:t>17</a:t>
            </a:fld>
            <a:endParaRPr lang="en-US" dirty="0"/>
          </a:p>
        </p:txBody>
      </p:sp>
    </p:spTree>
    <p:extLst>
      <p:ext uri="{BB962C8B-B14F-4D97-AF65-F5344CB8AC3E}">
        <p14:creationId xmlns:p14="http://schemas.microsoft.com/office/powerpoint/2010/main" val="2525846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33</a:t>
            </a:fld>
            <a:endParaRPr lang="en-US" dirty="0"/>
          </a:p>
        </p:txBody>
      </p:sp>
    </p:spTree>
    <p:extLst>
      <p:ext uri="{BB962C8B-B14F-4D97-AF65-F5344CB8AC3E}">
        <p14:creationId xmlns:p14="http://schemas.microsoft.com/office/powerpoint/2010/main" val="1127356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dirty="0"/>
              <a:t>3/22/2018</a:t>
            </a:r>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3/22/2018</a:t>
            </a:r>
          </a:p>
        </p:txBody>
      </p:sp>
      <p:sp>
        <p:nvSpPr>
          <p:cNvPr id="4" name="Footer Placeholder 3"/>
          <p:cNvSpPr>
            <a:spLocks noGrp="1"/>
          </p:cNvSpPr>
          <p:nvPr>
            <p:ph type="ftr" sz="quarter" idx="11"/>
          </p:nvPr>
        </p:nvSpPr>
        <p:spPr/>
        <p:txBody>
          <a:bodyPr/>
          <a:lstStyle/>
          <a:p>
            <a:r>
              <a:rPr lang="en-US" dirty="0"/>
              <a:t>Family Planning Workshop</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3/22/2018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Family Planning Workshop</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3/22/2018</a:t>
            </a:r>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Family Planning Workshop</a:t>
            </a:r>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1"/>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Lst>
  <p:hf sldNum="0" hdr="0" ft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hyperlink" Target="http://store.x12.org/store/insurance-5010" TargetMode="External"/><Relationship Id="rId2" Type="http://schemas.openxmlformats.org/officeDocument/2006/relationships/hyperlink" Target="http://www.hsd.state.nm.us/providers/hippa-standard-companion-guides.aspx"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nmmedicaid.portal.conduent.com/static/ProviderInformation.htm#EDI" TargetMode="Externa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hyperlink" Target="https://nmmedicaid.portal.conduent.com/static/ProviderInformation.htm#EDI"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hyperlink" Target="https://nmmedicaid.portal.conduent.com/static/ProviderInformation.htm#EDI" TargetMode="Externa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hyperlink" Target="http://www.x12.org/" TargetMode="External"/><Relationship Id="rId2" Type="http://schemas.openxmlformats.org/officeDocument/2006/relationships/hyperlink" Target="http://www.hsd.state.nm.us/providers/hippa-standard-companion-guides.aspx" TargetMode="Externa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9266192" cy="1371600"/>
          </a:xfrm>
          <a:solidFill>
            <a:schemeClr val="bg1"/>
          </a:solidFill>
        </p:spPr>
        <p:txBody>
          <a:bodyPr/>
          <a:lstStyle/>
          <a:p>
            <a:br>
              <a:rPr lang="en-US" dirty="0"/>
            </a:br>
            <a:br>
              <a:rPr lang="en-US" dirty="0"/>
            </a:br>
            <a:r>
              <a:rPr lang="en-US" dirty="0"/>
              <a:t>HIPAA 5010 &amp; Web Portal Electronic Transactions Overview</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699" y="1397000"/>
            <a:ext cx="13581063" cy="1371600"/>
          </a:xfrm>
        </p:spPr>
        <p:txBody>
          <a:bodyPr/>
          <a:lstStyle/>
          <a:p>
            <a:r>
              <a:rPr lang="en-US" sz="4400" dirty="0"/>
              <a:t>What an 835 File Looks Like</a:t>
            </a:r>
          </a:p>
        </p:txBody>
      </p:sp>
      <p:sp>
        <p:nvSpPr>
          <p:cNvPr id="3" name="Date Placeholder 2"/>
          <p:cNvSpPr>
            <a:spLocks noGrp="1"/>
          </p:cNvSpPr>
          <p:nvPr>
            <p:ph type="dt" sz="half" idx="10"/>
          </p:nvPr>
        </p:nvSpPr>
        <p:spPr/>
        <p:txBody>
          <a:bodyPr/>
          <a:lstStyle/>
          <a:p>
            <a:r>
              <a:rPr lang="en-US"/>
              <a:t>3/22/2018</a:t>
            </a:r>
            <a:endParaRPr lang="en-US"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35779" y="2296650"/>
            <a:ext cx="11380975" cy="554746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42898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531" y="2497015"/>
            <a:ext cx="12777138" cy="469237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527546" y="1402785"/>
            <a:ext cx="13581063" cy="1371600"/>
          </a:xfrm>
        </p:spPr>
        <p:txBody>
          <a:bodyPr/>
          <a:lstStyle/>
          <a:p>
            <a:r>
              <a:rPr lang="en-US" sz="4400" dirty="0"/>
              <a:t>Understanding the 835 Transaction File</a:t>
            </a:r>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10922883" y="2617907"/>
            <a:ext cx="3071004" cy="338554"/>
          </a:xfrm>
          <a:prstGeom prst="rect">
            <a:avLst/>
          </a:prstGeom>
          <a:solidFill>
            <a:schemeClr val="bg1"/>
          </a:solidFill>
          <a:ln w="19050">
            <a:solidFill>
              <a:srgbClr val="C00000"/>
            </a:solidFill>
          </a:ln>
        </p:spPr>
        <p:txBody>
          <a:bodyPr wrap="square" rtlCol="0">
            <a:spAutoFit/>
          </a:bodyPr>
          <a:lstStyle/>
          <a:p>
            <a:r>
              <a:rPr lang="en-US" sz="1600" dirty="0">
                <a:solidFill>
                  <a:srgbClr val="C00000"/>
                </a:solidFill>
              </a:rPr>
              <a:t>Beginning of 835 Transaction</a:t>
            </a:r>
          </a:p>
        </p:txBody>
      </p:sp>
      <p:cxnSp>
        <p:nvCxnSpPr>
          <p:cNvPr id="8" name="Straight Arrow Connector 7"/>
          <p:cNvCxnSpPr>
            <a:stCxn id="6" idx="1"/>
          </p:cNvCxnSpPr>
          <p:nvPr/>
        </p:nvCxnSpPr>
        <p:spPr>
          <a:xfrm flipH="1">
            <a:off x="10339754" y="2787184"/>
            <a:ext cx="583129"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262408" y="3259206"/>
            <a:ext cx="3660475" cy="338554"/>
          </a:xfrm>
          <a:prstGeom prst="rect">
            <a:avLst/>
          </a:prstGeom>
          <a:noFill/>
          <a:ln w="19050">
            <a:solidFill>
              <a:srgbClr val="C00000"/>
            </a:solidFill>
          </a:ln>
        </p:spPr>
        <p:txBody>
          <a:bodyPr wrap="square" rtlCol="0">
            <a:spAutoFit/>
          </a:bodyPr>
          <a:lstStyle/>
          <a:p>
            <a:r>
              <a:rPr lang="en-US" sz="1600" dirty="0">
                <a:solidFill>
                  <a:srgbClr val="C00000"/>
                </a:solidFill>
              </a:rPr>
              <a:t>Transaction Identification statement</a:t>
            </a:r>
          </a:p>
        </p:txBody>
      </p:sp>
      <p:cxnSp>
        <p:nvCxnSpPr>
          <p:cNvPr id="11" name="Straight Arrow Connector 10"/>
          <p:cNvCxnSpPr/>
          <p:nvPr/>
        </p:nvCxnSpPr>
        <p:spPr>
          <a:xfrm flipH="1">
            <a:off x="6296251" y="3384355"/>
            <a:ext cx="96615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5666742" y="5337671"/>
            <a:ext cx="3852396" cy="338554"/>
          </a:xfrm>
          <a:prstGeom prst="rect">
            <a:avLst/>
          </a:prstGeom>
          <a:noFill/>
          <a:ln w="19050">
            <a:solidFill>
              <a:srgbClr val="C00000"/>
            </a:solidFill>
          </a:ln>
        </p:spPr>
        <p:txBody>
          <a:bodyPr wrap="square" rtlCol="0">
            <a:spAutoFit/>
          </a:bodyPr>
          <a:lstStyle/>
          <a:p>
            <a:r>
              <a:rPr lang="en-US" sz="1600" dirty="0">
                <a:solidFill>
                  <a:srgbClr val="C00000"/>
                </a:solidFill>
              </a:rPr>
              <a:t>EFT Number, Payer ID, and RA Number</a:t>
            </a:r>
          </a:p>
        </p:txBody>
      </p:sp>
      <p:cxnSp>
        <p:nvCxnSpPr>
          <p:cNvPr id="13" name="Straight Arrow Connector 12"/>
          <p:cNvCxnSpPr/>
          <p:nvPr/>
        </p:nvCxnSpPr>
        <p:spPr>
          <a:xfrm flipH="1">
            <a:off x="4700585" y="5462820"/>
            <a:ext cx="96615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2921434" y="6754390"/>
            <a:ext cx="2064589" cy="338554"/>
          </a:xfrm>
          <a:prstGeom prst="rect">
            <a:avLst/>
          </a:prstGeom>
          <a:noFill/>
          <a:ln w="19050">
            <a:solidFill>
              <a:srgbClr val="C00000"/>
            </a:solidFill>
          </a:ln>
        </p:spPr>
        <p:txBody>
          <a:bodyPr wrap="square" rtlCol="0">
            <a:spAutoFit/>
          </a:bodyPr>
          <a:lstStyle/>
          <a:p>
            <a:r>
              <a:rPr lang="en-US" sz="1600" dirty="0">
                <a:solidFill>
                  <a:srgbClr val="C00000"/>
                </a:solidFill>
              </a:rPr>
              <a:t>835 Production Date</a:t>
            </a:r>
          </a:p>
        </p:txBody>
      </p:sp>
      <p:cxnSp>
        <p:nvCxnSpPr>
          <p:cNvPr id="15" name="Straight Arrow Connector 14"/>
          <p:cNvCxnSpPr/>
          <p:nvPr/>
        </p:nvCxnSpPr>
        <p:spPr>
          <a:xfrm flipH="1">
            <a:off x="2302884" y="6188542"/>
            <a:ext cx="96615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3269041" y="6019265"/>
            <a:ext cx="3027209" cy="338554"/>
          </a:xfrm>
          <a:prstGeom prst="rect">
            <a:avLst/>
          </a:prstGeom>
          <a:noFill/>
          <a:ln w="19050">
            <a:solidFill>
              <a:srgbClr val="C00000"/>
            </a:solidFill>
          </a:ln>
        </p:spPr>
        <p:txBody>
          <a:bodyPr wrap="square" rtlCol="0">
            <a:spAutoFit/>
          </a:bodyPr>
          <a:lstStyle/>
          <a:p>
            <a:r>
              <a:rPr lang="en-US" sz="1600" dirty="0">
                <a:solidFill>
                  <a:srgbClr val="C00000"/>
                </a:solidFill>
              </a:rPr>
              <a:t>Receiver Identification Number</a:t>
            </a:r>
          </a:p>
        </p:txBody>
      </p:sp>
      <p:cxnSp>
        <p:nvCxnSpPr>
          <p:cNvPr id="17" name="Straight Arrow Connector 16"/>
          <p:cNvCxnSpPr>
            <a:stCxn id="14" idx="1"/>
          </p:cNvCxnSpPr>
          <p:nvPr/>
        </p:nvCxnSpPr>
        <p:spPr>
          <a:xfrm flipH="1">
            <a:off x="2369346" y="6923667"/>
            <a:ext cx="55208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4122392" y="3776064"/>
            <a:ext cx="6280034" cy="584775"/>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Financial information showing reimbursement amount and type of payment ( I = Information only, C=Credit, ACH = EFT payment )</a:t>
            </a:r>
            <a:endParaRPr lang="en-US" altLang="en-US" sz="1600" dirty="0">
              <a:solidFill>
                <a:srgbClr val="C00000"/>
              </a:solidFill>
            </a:endParaRPr>
          </a:p>
        </p:txBody>
      </p:sp>
      <p:cxnSp>
        <p:nvCxnSpPr>
          <p:cNvPr id="23" name="Straight Arrow Connector 22"/>
          <p:cNvCxnSpPr/>
          <p:nvPr/>
        </p:nvCxnSpPr>
        <p:spPr>
          <a:xfrm>
            <a:off x="8763145" y="4360839"/>
            <a:ext cx="0" cy="293223"/>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31034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12" y="2371552"/>
            <a:ext cx="13721507" cy="335795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616070" y="1370478"/>
            <a:ext cx="13581063" cy="1371600"/>
          </a:xfrm>
        </p:spPr>
        <p:txBody>
          <a:bodyPr/>
          <a:lstStyle/>
          <a:p>
            <a:r>
              <a:rPr lang="en-US" sz="4400" dirty="0"/>
              <a:t>Understanding the 835 Transaction File </a:t>
            </a:r>
            <a:r>
              <a:rPr lang="en-US" sz="4400" i="1" dirty="0"/>
              <a:t>Continued</a:t>
            </a:r>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5930770" y="2786433"/>
            <a:ext cx="1384237" cy="338554"/>
          </a:xfrm>
          <a:prstGeom prst="rect">
            <a:avLst/>
          </a:prstGeom>
          <a:noFill/>
          <a:ln w="19050">
            <a:solidFill>
              <a:srgbClr val="C00000"/>
            </a:solidFill>
          </a:ln>
        </p:spPr>
        <p:txBody>
          <a:bodyPr wrap="square" rtlCol="0">
            <a:spAutoFit/>
          </a:bodyPr>
          <a:lstStyle/>
          <a:p>
            <a:r>
              <a:rPr lang="en-US" sz="1600" dirty="0">
                <a:solidFill>
                  <a:srgbClr val="C00000"/>
                </a:solidFill>
              </a:rPr>
              <a:t>Payer Name</a:t>
            </a:r>
          </a:p>
        </p:txBody>
      </p:sp>
      <p:cxnSp>
        <p:nvCxnSpPr>
          <p:cNvPr id="7" name="Straight Arrow Connector 6"/>
          <p:cNvCxnSpPr/>
          <p:nvPr/>
        </p:nvCxnSpPr>
        <p:spPr>
          <a:xfrm flipH="1">
            <a:off x="4932415" y="2897317"/>
            <a:ext cx="998355"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104278" y="3399126"/>
            <a:ext cx="1507316" cy="338554"/>
          </a:xfrm>
          <a:prstGeom prst="rect">
            <a:avLst/>
          </a:prstGeom>
          <a:noFill/>
          <a:ln w="19050">
            <a:solidFill>
              <a:srgbClr val="C00000"/>
            </a:solidFill>
          </a:ln>
        </p:spPr>
        <p:txBody>
          <a:bodyPr wrap="square" rtlCol="0">
            <a:spAutoFit/>
          </a:bodyPr>
          <a:lstStyle/>
          <a:p>
            <a:r>
              <a:rPr lang="en-US" sz="1600" dirty="0">
                <a:solidFill>
                  <a:srgbClr val="C00000"/>
                </a:solidFill>
              </a:rPr>
              <a:t>Payer Address </a:t>
            </a:r>
          </a:p>
        </p:txBody>
      </p:sp>
      <p:cxnSp>
        <p:nvCxnSpPr>
          <p:cNvPr id="10" name="Straight Arrow Connector 9"/>
          <p:cNvCxnSpPr/>
          <p:nvPr/>
        </p:nvCxnSpPr>
        <p:spPr>
          <a:xfrm flipH="1">
            <a:off x="3138120" y="3602299"/>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5339292" y="3974281"/>
            <a:ext cx="3048285" cy="338554"/>
          </a:xfrm>
          <a:prstGeom prst="rect">
            <a:avLst/>
          </a:prstGeom>
          <a:noFill/>
          <a:ln w="19050">
            <a:solidFill>
              <a:srgbClr val="C00000"/>
            </a:solidFill>
          </a:ln>
        </p:spPr>
        <p:txBody>
          <a:bodyPr wrap="square" rtlCol="0">
            <a:spAutoFit/>
          </a:bodyPr>
          <a:lstStyle/>
          <a:p>
            <a:r>
              <a:rPr lang="en-US" sz="1600" dirty="0">
                <a:solidFill>
                  <a:srgbClr val="C00000"/>
                </a:solidFill>
              </a:rPr>
              <a:t>Payer City, Stat, and Zip Code </a:t>
            </a:r>
          </a:p>
        </p:txBody>
      </p:sp>
      <p:cxnSp>
        <p:nvCxnSpPr>
          <p:cNvPr id="15" name="Straight Arrow Connector 14"/>
          <p:cNvCxnSpPr/>
          <p:nvPr/>
        </p:nvCxnSpPr>
        <p:spPr>
          <a:xfrm flipH="1">
            <a:off x="4537036" y="4143559"/>
            <a:ext cx="802256"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8472182" y="4442665"/>
            <a:ext cx="5276776" cy="584775"/>
          </a:xfrm>
          <a:prstGeom prst="rect">
            <a:avLst/>
          </a:prstGeom>
          <a:noFill/>
          <a:ln w="19050">
            <a:solidFill>
              <a:srgbClr val="C00000"/>
            </a:solidFill>
          </a:ln>
        </p:spPr>
        <p:txBody>
          <a:bodyPr wrap="square" rtlCol="0">
            <a:spAutoFit/>
          </a:bodyPr>
          <a:lstStyle/>
          <a:p>
            <a:r>
              <a:rPr lang="en-US" altLang="en-US" sz="1600" dirty="0">
                <a:solidFill>
                  <a:srgbClr val="C00000"/>
                </a:solidFill>
                <a:ea typeface="Times New Roman" panose="02020603050405020304" pitchFamily="18" charset="0"/>
                <a:cs typeface="Arial" panose="020B0604020202020204" pitchFamily="34" charset="0"/>
              </a:rPr>
              <a:t>Payer Business Contact Name (CX = Payers Claim Office, TE = Telephone Number)</a:t>
            </a:r>
            <a:endParaRPr lang="en-US" sz="1600" dirty="0">
              <a:solidFill>
                <a:srgbClr val="C00000"/>
              </a:solidFill>
            </a:endParaRPr>
          </a:p>
        </p:txBody>
      </p:sp>
      <p:cxnSp>
        <p:nvCxnSpPr>
          <p:cNvPr id="19" name="Straight Arrow Connector 18"/>
          <p:cNvCxnSpPr/>
          <p:nvPr/>
        </p:nvCxnSpPr>
        <p:spPr>
          <a:xfrm flipH="1">
            <a:off x="7669926" y="4735053"/>
            <a:ext cx="802256"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4174990" y="6330766"/>
            <a:ext cx="7466467"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Payer Technical Contact Information (BL = Technical Department, EM=Email)</a:t>
            </a:r>
            <a:endParaRPr lang="en-US" altLang="en-US" sz="1600" dirty="0">
              <a:solidFill>
                <a:srgbClr val="C00000"/>
              </a:solidFill>
            </a:endParaRPr>
          </a:p>
        </p:txBody>
      </p:sp>
      <p:cxnSp>
        <p:nvCxnSpPr>
          <p:cNvPr id="21" name="Straight Arrow Connector 20"/>
          <p:cNvCxnSpPr/>
          <p:nvPr/>
        </p:nvCxnSpPr>
        <p:spPr>
          <a:xfrm flipV="1">
            <a:off x="9667142" y="5555507"/>
            <a:ext cx="0" cy="775259"/>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86073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612" y="2871168"/>
            <a:ext cx="12971031" cy="237139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595257" y="1349842"/>
            <a:ext cx="13581063" cy="1371600"/>
          </a:xfrm>
        </p:spPr>
        <p:txBody>
          <a:bodyPr/>
          <a:lstStyle/>
          <a:p>
            <a:r>
              <a:rPr lang="en-US" sz="4400" dirty="0"/>
              <a:t>Understanding the 835 Transaction File </a:t>
            </a:r>
            <a:r>
              <a:rPr lang="en-US" sz="4400" i="1" dirty="0"/>
              <a:t>Continued</a:t>
            </a:r>
            <a:endParaRPr lang="en-US" sz="4400" dirty="0"/>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7884967" y="3016217"/>
            <a:ext cx="5373833"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Payee Identification  (PE = Payee, XX = NPI Number)</a:t>
            </a:r>
            <a:endParaRPr lang="en-US" altLang="en-US" sz="1600" dirty="0">
              <a:solidFill>
                <a:srgbClr val="C00000"/>
              </a:solidFill>
            </a:endParaRPr>
          </a:p>
        </p:txBody>
      </p:sp>
      <p:cxnSp>
        <p:nvCxnSpPr>
          <p:cNvPr id="7" name="Straight Arrow Connector 6"/>
          <p:cNvCxnSpPr/>
          <p:nvPr/>
        </p:nvCxnSpPr>
        <p:spPr>
          <a:xfrm flipH="1">
            <a:off x="6886612" y="3127101"/>
            <a:ext cx="998355"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865496" y="3502256"/>
            <a:ext cx="2094104" cy="338554"/>
          </a:xfrm>
          <a:prstGeom prst="rect">
            <a:avLst/>
          </a:prstGeom>
          <a:noFill/>
          <a:ln w="19050">
            <a:solidFill>
              <a:srgbClr val="C00000"/>
            </a:solidFill>
          </a:ln>
        </p:spPr>
        <p:txBody>
          <a:bodyPr wrap="square" rtlCol="0">
            <a:spAutoFit/>
          </a:bodyPr>
          <a:lstStyle/>
          <a:p>
            <a:r>
              <a:rPr lang="en-US" sz="1600" dirty="0">
                <a:solidFill>
                  <a:srgbClr val="C00000"/>
                </a:solidFill>
              </a:rPr>
              <a:t>Payee Address </a:t>
            </a:r>
          </a:p>
        </p:txBody>
      </p:sp>
      <p:cxnSp>
        <p:nvCxnSpPr>
          <p:cNvPr id="10" name="Straight Arrow Connector 9"/>
          <p:cNvCxnSpPr/>
          <p:nvPr/>
        </p:nvCxnSpPr>
        <p:spPr>
          <a:xfrm flipH="1">
            <a:off x="3899338" y="3705429"/>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302018" y="4089082"/>
            <a:ext cx="3048285" cy="338554"/>
          </a:xfrm>
          <a:prstGeom prst="rect">
            <a:avLst/>
          </a:prstGeom>
          <a:noFill/>
          <a:ln w="19050">
            <a:solidFill>
              <a:srgbClr val="C00000"/>
            </a:solidFill>
          </a:ln>
        </p:spPr>
        <p:txBody>
          <a:bodyPr wrap="square" rtlCol="0">
            <a:spAutoFit/>
          </a:bodyPr>
          <a:lstStyle/>
          <a:p>
            <a:r>
              <a:rPr lang="en-US" sz="1600" dirty="0">
                <a:solidFill>
                  <a:srgbClr val="C00000"/>
                </a:solidFill>
              </a:rPr>
              <a:t>Payee City, Stat, and Zip Code </a:t>
            </a:r>
          </a:p>
        </p:txBody>
      </p:sp>
      <p:cxnSp>
        <p:nvCxnSpPr>
          <p:cNvPr id="15" name="Straight Arrow Connector 14"/>
          <p:cNvCxnSpPr/>
          <p:nvPr/>
        </p:nvCxnSpPr>
        <p:spPr>
          <a:xfrm flipH="1">
            <a:off x="5499762" y="4258360"/>
            <a:ext cx="802256"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992878" y="4646925"/>
            <a:ext cx="5396125"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Payee Additional Identification  (PQ = Billing Provider ID)</a:t>
            </a:r>
            <a:endParaRPr lang="en-US" altLang="en-US" sz="1600" dirty="0">
              <a:solidFill>
                <a:srgbClr val="C00000"/>
              </a:solidFill>
            </a:endParaRPr>
          </a:p>
        </p:txBody>
      </p:sp>
      <p:cxnSp>
        <p:nvCxnSpPr>
          <p:cNvPr id="19" name="Straight Arrow Connector 18"/>
          <p:cNvCxnSpPr/>
          <p:nvPr/>
        </p:nvCxnSpPr>
        <p:spPr>
          <a:xfrm flipH="1">
            <a:off x="3749040" y="4816202"/>
            <a:ext cx="124383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3045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905" y="2350117"/>
            <a:ext cx="13634416" cy="365209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7" name="TextBox 26"/>
          <p:cNvSpPr txBox="1"/>
          <p:nvPr/>
        </p:nvSpPr>
        <p:spPr>
          <a:xfrm>
            <a:off x="6660513" y="6143557"/>
            <a:ext cx="3387851" cy="338554"/>
          </a:xfrm>
          <a:prstGeom prst="rect">
            <a:avLst/>
          </a:prstGeom>
          <a:noFill/>
          <a:ln w="19050">
            <a:solidFill>
              <a:srgbClr val="C00000"/>
            </a:solidFill>
          </a:ln>
        </p:spPr>
        <p:txBody>
          <a:bodyPr wrap="square" rtlCol="0">
            <a:spAutoFit/>
          </a:bodyPr>
          <a:lstStyle/>
          <a:p>
            <a:r>
              <a:rPr lang="en-US" sz="1600" dirty="0">
                <a:solidFill>
                  <a:srgbClr val="C00000"/>
                </a:solidFill>
              </a:rPr>
              <a:t>Processed as Primary</a:t>
            </a:r>
          </a:p>
        </p:txBody>
      </p:sp>
      <p:sp>
        <p:nvSpPr>
          <p:cNvPr id="2" name="Title 1"/>
          <p:cNvSpPr>
            <a:spLocks noGrp="1"/>
          </p:cNvSpPr>
          <p:nvPr>
            <p:ph type="title"/>
          </p:nvPr>
        </p:nvSpPr>
        <p:spPr>
          <a:xfrm>
            <a:off x="792360" y="1400811"/>
            <a:ext cx="13581063" cy="1371600"/>
          </a:xfrm>
        </p:spPr>
        <p:txBody>
          <a:bodyPr/>
          <a:lstStyle/>
          <a:p>
            <a:r>
              <a:rPr lang="en-US" sz="4400" dirty="0"/>
              <a:t>Understanding the 835 Transaction File </a:t>
            </a:r>
            <a:r>
              <a:rPr lang="en-US" sz="4400" i="1" dirty="0"/>
              <a:t>Continued</a:t>
            </a:r>
            <a:endParaRPr lang="en-US" sz="4400" dirty="0"/>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2553199" y="2457620"/>
            <a:ext cx="2094104" cy="338554"/>
          </a:xfrm>
          <a:prstGeom prst="rect">
            <a:avLst/>
          </a:prstGeom>
          <a:noFill/>
          <a:ln w="19050">
            <a:solidFill>
              <a:srgbClr val="C00000"/>
            </a:solidFill>
          </a:ln>
        </p:spPr>
        <p:txBody>
          <a:bodyPr wrap="square" rtlCol="0">
            <a:spAutoFit/>
          </a:bodyPr>
          <a:lstStyle/>
          <a:p>
            <a:r>
              <a:rPr lang="en-US" sz="1600" dirty="0">
                <a:solidFill>
                  <a:srgbClr val="C00000"/>
                </a:solidFill>
              </a:rPr>
              <a:t>Start of Claim</a:t>
            </a:r>
          </a:p>
        </p:txBody>
      </p:sp>
      <p:cxnSp>
        <p:nvCxnSpPr>
          <p:cNvPr id="7" name="Straight Arrow Connector 6"/>
          <p:cNvCxnSpPr/>
          <p:nvPr/>
        </p:nvCxnSpPr>
        <p:spPr>
          <a:xfrm flipH="1">
            <a:off x="1587041" y="2626896"/>
            <a:ext cx="966158" cy="1"/>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6007687" y="2700465"/>
            <a:ext cx="6202600" cy="584775"/>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Provider Summary Information (NPI, Facility Code, Date, Total Claim Count, Monetary Amount)</a:t>
            </a:r>
            <a:endParaRPr lang="en-US" altLang="en-US" sz="1600" dirty="0">
              <a:solidFill>
                <a:srgbClr val="C00000"/>
              </a:solidFill>
            </a:endParaRPr>
          </a:p>
        </p:txBody>
      </p:sp>
      <p:cxnSp>
        <p:nvCxnSpPr>
          <p:cNvPr id="9" name="Straight Arrow Connector 8"/>
          <p:cNvCxnSpPr/>
          <p:nvPr/>
        </p:nvCxnSpPr>
        <p:spPr>
          <a:xfrm flipH="1">
            <a:off x="5041529" y="3283729"/>
            <a:ext cx="966158" cy="1"/>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876672" y="3388343"/>
            <a:ext cx="6153227" cy="830997"/>
          </a:xfrm>
          <a:prstGeom prst="rect">
            <a:avLst/>
          </a:prstGeom>
          <a:noFill/>
          <a:ln w="19050">
            <a:solidFill>
              <a:srgbClr val="C00000"/>
            </a:solidFill>
          </a:ln>
        </p:spPr>
        <p:txBody>
          <a:bodyPr wrap="square" rtlCol="0">
            <a:spAutoFit/>
          </a:bodyPr>
          <a:lstStyle/>
          <a:p>
            <a:r>
              <a:rPr lang="en-US" altLang="en-US" sz="1600" dirty="0">
                <a:solidFill>
                  <a:srgbClr val="C00000"/>
                </a:solidFill>
                <a:ea typeface="Times New Roman" panose="02020603050405020304" pitchFamily="18" charset="0"/>
                <a:cs typeface="Arial" panose="020B0604020202020204" pitchFamily="34" charset="0"/>
              </a:rPr>
              <a:t>Claim Payment Information (Patient Control number, Claim status (see below), Submitted Charges, Reimbursement Amount, Claim Filing Indicator Code (MC = Medicaid), TCN, Facility Type Code</a:t>
            </a:r>
            <a:endParaRPr lang="en-US" sz="1600" dirty="0">
              <a:solidFill>
                <a:srgbClr val="C00000"/>
              </a:solidFill>
            </a:endParaRPr>
          </a:p>
        </p:txBody>
      </p:sp>
      <p:cxnSp>
        <p:nvCxnSpPr>
          <p:cNvPr id="11" name="Straight Arrow Connector 10"/>
          <p:cNvCxnSpPr/>
          <p:nvPr/>
        </p:nvCxnSpPr>
        <p:spPr>
          <a:xfrm flipH="1">
            <a:off x="7601550" y="3765474"/>
            <a:ext cx="275122" cy="0"/>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6942602" y="4257741"/>
            <a:ext cx="5601483"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Patient Name and Identification Number (MI = Medicaid ID)</a:t>
            </a:r>
            <a:endParaRPr lang="en-US" altLang="en-US" sz="1600" dirty="0">
              <a:solidFill>
                <a:srgbClr val="C00000"/>
              </a:solidFill>
            </a:endParaRPr>
          </a:p>
        </p:txBody>
      </p:sp>
      <p:cxnSp>
        <p:nvCxnSpPr>
          <p:cNvPr id="13" name="Straight Arrow Connector 12"/>
          <p:cNvCxnSpPr/>
          <p:nvPr/>
        </p:nvCxnSpPr>
        <p:spPr>
          <a:xfrm flipH="1">
            <a:off x="6007687" y="4427017"/>
            <a:ext cx="934916" cy="1"/>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3370313" y="4816030"/>
            <a:ext cx="7144578" cy="338554"/>
          </a:xfrm>
          <a:prstGeom prst="rect">
            <a:avLst/>
          </a:prstGeom>
          <a:noFill/>
          <a:ln w="19050">
            <a:solidFill>
              <a:srgbClr val="C00000"/>
            </a:solidFill>
          </a:ln>
        </p:spPr>
        <p:txBody>
          <a:bodyPr wrap="square" rtlCol="0">
            <a:spAutoFit/>
          </a:bodyPr>
          <a:lstStyle/>
          <a:p>
            <a:r>
              <a:rPr lang="en-US" altLang="en-US" sz="1600" dirty="0">
                <a:solidFill>
                  <a:srgbClr val="C00000"/>
                </a:solidFill>
                <a:ea typeface="Times New Roman" panose="02020603050405020304" pitchFamily="18" charset="0"/>
                <a:cs typeface="Arial" panose="020B0604020202020204" pitchFamily="34" charset="0"/>
              </a:rPr>
              <a:t>Outpatient Adjudication Information – Claim Payment Remark Code</a:t>
            </a:r>
            <a:endParaRPr lang="en-US" sz="1600" dirty="0">
              <a:solidFill>
                <a:srgbClr val="C00000"/>
              </a:solidFill>
            </a:endParaRPr>
          </a:p>
        </p:txBody>
      </p:sp>
      <p:cxnSp>
        <p:nvCxnSpPr>
          <p:cNvPr id="15" name="Straight Arrow Connector 14"/>
          <p:cNvCxnSpPr/>
          <p:nvPr/>
        </p:nvCxnSpPr>
        <p:spPr>
          <a:xfrm flipH="1">
            <a:off x="2404155" y="4985306"/>
            <a:ext cx="966158" cy="1"/>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4005743" y="5431104"/>
            <a:ext cx="7191614"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Other Claim Related Information (EA = Medical Record Identification Number)</a:t>
            </a:r>
            <a:endParaRPr lang="en-US" altLang="en-US" sz="1600" dirty="0">
              <a:solidFill>
                <a:srgbClr val="C00000"/>
              </a:solidFill>
            </a:endParaRPr>
          </a:p>
        </p:txBody>
      </p:sp>
      <p:cxnSp>
        <p:nvCxnSpPr>
          <p:cNvPr id="17" name="Straight Arrow Connector 16"/>
          <p:cNvCxnSpPr/>
          <p:nvPr/>
        </p:nvCxnSpPr>
        <p:spPr>
          <a:xfrm flipH="1">
            <a:off x="3039585" y="5634277"/>
            <a:ext cx="966158" cy="1"/>
          </a:xfrm>
          <a:prstGeom prst="straightConnector1">
            <a:avLst/>
          </a:prstGeom>
          <a:ln w="19050">
            <a:solidFill>
              <a:srgbClr val="C00000"/>
            </a:solidFill>
            <a:tailEnd type="arrow"/>
          </a:ln>
          <a:effectLst/>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4647303" y="6143557"/>
            <a:ext cx="2013210" cy="338554"/>
          </a:xfrm>
          <a:prstGeom prst="rect">
            <a:avLst/>
          </a:prstGeom>
          <a:noFill/>
          <a:ln w="19050">
            <a:solidFill>
              <a:srgbClr val="C00000"/>
            </a:solidFill>
          </a:ln>
        </p:spPr>
        <p:txBody>
          <a:bodyPr wrap="square" rtlCol="0">
            <a:spAutoFit/>
          </a:bodyPr>
          <a:lstStyle/>
          <a:p>
            <a:r>
              <a:rPr lang="en-US" sz="1600" dirty="0">
                <a:solidFill>
                  <a:srgbClr val="C00000"/>
                </a:solidFill>
              </a:rPr>
              <a:t>Claim Status = 1</a:t>
            </a:r>
          </a:p>
        </p:txBody>
      </p:sp>
      <p:sp>
        <p:nvSpPr>
          <p:cNvPr id="23" name="TextBox 22"/>
          <p:cNvSpPr txBox="1"/>
          <p:nvPr/>
        </p:nvSpPr>
        <p:spPr>
          <a:xfrm>
            <a:off x="4647303" y="6482111"/>
            <a:ext cx="2013210" cy="338554"/>
          </a:xfrm>
          <a:prstGeom prst="rect">
            <a:avLst/>
          </a:prstGeom>
          <a:noFill/>
          <a:ln w="19050">
            <a:solidFill>
              <a:srgbClr val="C00000"/>
            </a:solidFill>
          </a:ln>
        </p:spPr>
        <p:txBody>
          <a:bodyPr wrap="square" rtlCol="0">
            <a:spAutoFit/>
          </a:bodyPr>
          <a:lstStyle/>
          <a:p>
            <a:r>
              <a:rPr lang="en-US" sz="1600" dirty="0">
                <a:solidFill>
                  <a:srgbClr val="C00000"/>
                </a:solidFill>
              </a:rPr>
              <a:t>Claim Status = 2</a:t>
            </a:r>
          </a:p>
        </p:txBody>
      </p:sp>
      <p:sp>
        <p:nvSpPr>
          <p:cNvPr id="24" name="TextBox 23"/>
          <p:cNvSpPr txBox="1"/>
          <p:nvPr/>
        </p:nvSpPr>
        <p:spPr>
          <a:xfrm>
            <a:off x="4647303" y="6817787"/>
            <a:ext cx="2013210" cy="338554"/>
          </a:xfrm>
          <a:prstGeom prst="rect">
            <a:avLst/>
          </a:prstGeom>
          <a:noFill/>
          <a:ln w="19050">
            <a:solidFill>
              <a:srgbClr val="C00000"/>
            </a:solidFill>
          </a:ln>
        </p:spPr>
        <p:txBody>
          <a:bodyPr wrap="square" rtlCol="0">
            <a:spAutoFit/>
          </a:bodyPr>
          <a:lstStyle/>
          <a:p>
            <a:r>
              <a:rPr lang="en-US" sz="1600" dirty="0">
                <a:solidFill>
                  <a:srgbClr val="C00000"/>
                </a:solidFill>
              </a:rPr>
              <a:t>Claim Status = 3</a:t>
            </a:r>
          </a:p>
        </p:txBody>
      </p:sp>
      <p:sp>
        <p:nvSpPr>
          <p:cNvPr id="25" name="TextBox 24"/>
          <p:cNvSpPr txBox="1"/>
          <p:nvPr/>
        </p:nvSpPr>
        <p:spPr>
          <a:xfrm>
            <a:off x="4647303" y="7156341"/>
            <a:ext cx="2013210" cy="338554"/>
          </a:xfrm>
          <a:prstGeom prst="rect">
            <a:avLst/>
          </a:prstGeom>
          <a:noFill/>
          <a:ln w="19050">
            <a:solidFill>
              <a:srgbClr val="C00000"/>
            </a:solidFill>
          </a:ln>
        </p:spPr>
        <p:txBody>
          <a:bodyPr wrap="square" rtlCol="0">
            <a:spAutoFit/>
          </a:bodyPr>
          <a:lstStyle/>
          <a:p>
            <a:r>
              <a:rPr lang="en-US" sz="1600" dirty="0">
                <a:solidFill>
                  <a:srgbClr val="C00000"/>
                </a:solidFill>
              </a:rPr>
              <a:t>Claim Status = 4</a:t>
            </a:r>
          </a:p>
        </p:txBody>
      </p:sp>
      <p:sp>
        <p:nvSpPr>
          <p:cNvPr id="26" name="TextBox 25"/>
          <p:cNvSpPr txBox="1"/>
          <p:nvPr/>
        </p:nvSpPr>
        <p:spPr>
          <a:xfrm>
            <a:off x="4647303" y="7494895"/>
            <a:ext cx="2013210" cy="338554"/>
          </a:xfrm>
          <a:prstGeom prst="rect">
            <a:avLst/>
          </a:prstGeom>
          <a:noFill/>
          <a:ln w="19050">
            <a:solidFill>
              <a:srgbClr val="C00000"/>
            </a:solidFill>
          </a:ln>
        </p:spPr>
        <p:txBody>
          <a:bodyPr wrap="square" rtlCol="0">
            <a:spAutoFit/>
          </a:bodyPr>
          <a:lstStyle/>
          <a:p>
            <a:r>
              <a:rPr lang="en-US" sz="1600" dirty="0">
                <a:solidFill>
                  <a:srgbClr val="C00000"/>
                </a:solidFill>
              </a:rPr>
              <a:t>Claim Status = 22</a:t>
            </a:r>
          </a:p>
        </p:txBody>
      </p:sp>
      <p:sp>
        <p:nvSpPr>
          <p:cNvPr id="29" name="TextBox 28"/>
          <p:cNvSpPr txBox="1"/>
          <p:nvPr/>
        </p:nvSpPr>
        <p:spPr>
          <a:xfrm>
            <a:off x="6660513" y="6817787"/>
            <a:ext cx="3387851" cy="338554"/>
          </a:xfrm>
          <a:prstGeom prst="rect">
            <a:avLst/>
          </a:prstGeom>
          <a:noFill/>
          <a:ln w="19050">
            <a:solidFill>
              <a:srgbClr val="C00000"/>
            </a:solidFill>
          </a:ln>
        </p:spPr>
        <p:txBody>
          <a:bodyPr wrap="square" rtlCol="0">
            <a:spAutoFit/>
          </a:bodyPr>
          <a:lstStyle/>
          <a:p>
            <a:r>
              <a:rPr lang="en-US" sz="1600" dirty="0">
                <a:solidFill>
                  <a:srgbClr val="C00000"/>
                </a:solidFill>
              </a:rPr>
              <a:t>Processed as Tertiary</a:t>
            </a:r>
          </a:p>
        </p:txBody>
      </p:sp>
      <p:sp>
        <p:nvSpPr>
          <p:cNvPr id="30" name="TextBox 29"/>
          <p:cNvSpPr txBox="1"/>
          <p:nvPr/>
        </p:nvSpPr>
        <p:spPr>
          <a:xfrm>
            <a:off x="6660513" y="7156341"/>
            <a:ext cx="3387851" cy="338554"/>
          </a:xfrm>
          <a:prstGeom prst="rect">
            <a:avLst/>
          </a:prstGeom>
          <a:noFill/>
          <a:ln w="19050">
            <a:solidFill>
              <a:srgbClr val="C00000"/>
            </a:solidFill>
          </a:ln>
        </p:spPr>
        <p:txBody>
          <a:bodyPr wrap="square" rtlCol="0">
            <a:spAutoFit/>
          </a:bodyPr>
          <a:lstStyle/>
          <a:p>
            <a:r>
              <a:rPr lang="en-US" sz="1600" dirty="0">
                <a:solidFill>
                  <a:srgbClr val="C00000"/>
                </a:solidFill>
              </a:rPr>
              <a:t>Denied</a:t>
            </a:r>
          </a:p>
        </p:txBody>
      </p:sp>
      <p:sp>
        <p:nvSpPr>
          <p:cNvPr id="31" name="TextBox 30"/>
          <p:cNvSpPr txBox="1"/>
          <p:nvPr/>
        </p:nvSpPr>
        <p:spPr>
          <a:xfrm>
            <a:off x="6660513" y="7494895"/>
            <a:ext cx="3387851" cy="338554"/>
          </a:xfrm>
          <a:prstGeom prst="rect">
            <a:avLst/>
          </a:prstGeom>
          <a:noFill/>
          <a:ln w="19050">
            <a:solidFill>
              <a:srgbClr val="C00000"/>
            </a:solidFill>
          </a:ln>
        </p:spPr>
        <p:txBody>
          <a:bodyPr wrap="square" rtlCol="0">
            <a:spAutoFit/>
          </a:bodyPr>
          <a:lstStyle/>
          <a:p>
            <a:r>
              <a:rPr lang="en-US" sz="1600" dirty="0">
                <a:solidFill>
                  <a:srgbClr val="C00000"/>
                </a:solidFill>
              </a:rPr>
              <a:t>Reversal of Previous Payment</a:t>
            </a:r>
          </a:p>
        </p:txBody>
      </p:sp>
      <p:sp>
        <p:nvSpPr>
          <p:cNvPr id="28" name="TextBox 27"/>
          <p:cNvSpPr txBox="1"/>
          <p:nvPr/>
        </p:nvSpPr>
        <p:spPr>
          <a:xfrm>
            <a:off x="6660512" y="6482111"/>
            <a:ext cx="3387851" cy="338554"/>
          </a:xfrm>
          <a:prstGeom prst="rect">
            <a:avLst/>
          </a:prstGeom>
          <a:noFill/>
          <a:ln w="19050">
            <a:solidFill>
              <a:srgbClr val="C00000"/>
            </a:solidFill>
          </a:ln>
        </p:spPr>
        <p:txBody>
          <a:bodyPr wrap="square" rtlCol="0">
            <a:spAutoFit/>
          </a:bodyPr>
          <a:lstStyle/>
          <a:p>
            <a:r>
              <a:rPr lang="en-US" sz="1600" dirty="0">
                <a:solidFill>
                  <a:srgbClr val="C00000"/>
                </a:solidFill>
              </a:rPr>
              <a:t>Processed as Secondary</a:t>
            </a:r>
          </a:p>
        </p:txBody>
      </p:sp>
    </p:spTree>
    <p:extLst>
      <p:ext uri="{BB962C8B-B14F-4D97-AF65-F5344CB8AC3E}">
        <p14:creationId xmlns:p14="http://schemas.microsoft.com/office/powerpoint/2010/main" val="2968292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0582" y="3004551"/>
            <a:ext cx="11794857" cy="410781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616070" y="1406358"/>
            <a:ext cx="13581063" cy="1371600"/>
          </a:xfrm>
        </p:spPr>
        <p:txBody>
          <a:bodyPr/>
          <a:lstStyle/>
          <a:p>
            <a:r>
              <a:rPr lang="en-US" sz="4400" dirty="0"/>
              <a:t>Understanding the 835 Transaction File </a:t>
            </a:r>
            <a:r>
              <a:rPr lang="en-US" sz="4400" i="1" dirty="0"/>
              <a:t>Continued</a:t>
            </a:r>
            <a:endParaRPr lang="en-US" sz="4400" dirty="0"/>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6542527" y="3081195"/>
            <a:ext cx="5207351" cy="584775"/>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Rendering Provider Information (1D= Medicaid Provider Number)</a:t>
            </a:r>
            <a:endParaRPr lang="en-US" altLang="en-US" sz="1600" dirty="0">
              <a:solidFill>
                <a:srgbClr val="C00000"/>
              </a:solidFill>
            </a:endParaRPr>
          </a:p>
        </p:txBody>
      </p:sp>
      <p:cxnSp>
        <p:nvCxnSpPr>
          <p:cNvPr id="7" name="Straight Arrow Connector 6"/>
          <p:cNvCxnSpPr/>
          <p:nvPr/>
        </p:nvCxnSpPr>
        <p:spPr>
          <a:xfrm flipH="1">
            <a:off x="5544175" y="3206958"/>
            <a:ext cx="998355"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6542530" y="3781798"/>
            <a:ext cx="2094104" cy="338554"/>
          </a:xfrm>
          <a:prstGeom prst="rect">
            <a:avLst/>
          </a:prstGeom>
          <a:noFill/>
          <a:ln w="19050">
            <a:solidFill>
              <a:srgbClr val="C00000"/>
            </a:solidFill>
          </a:ln>
        </p:spPr>
        <p:txBody>
          <a:bodyPr wrap="square" rtlCol="0">
            <a:spAutoFit/>
          </a:bodyPr>
          <a:lstStyle/>
          <a:p>
            <a:r>
              <a:rPr lang="en-US" sz="1600" dirty="0">
                <a:solidFill>
                  <a:srgbClr val="C00000"/>
                </a:solidFill>
              </a:rPr>
              <a:t>Service Begin Date</a:t>
            </a:r>
          </a:p>
        </p:txBody>
      </p:sp>
      <p:cxnSp>
        <p:nvCxnSpPr>
          <p:cNvPr id="10" name="Straight Arrow Connector 9"/>
          <p:cNvCxnSpPr/>
          <p:nvPr/>
        </p:nvCxnSpPr>
        <p:spPr>
          <a:xfrm flipH="1">
            <a:off x="5576371" y="3922898"/>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247222" y="4419157"/>
            <a:ext cx="3048285" cy="338554"/>
          </a:xfrm>
          <a:prstGeom prst="rect">
            <a:avLst/>
          </a:prstGeom>
          <a:noFill/>
          <a:ln w="19050">
            <a:solidFill>
              <a:srgbClr val="C00000"/>
            </a:solidFill>
          </a:ln>
        </p:spPr>
        <p:txBody>
          <a:bodyPr wrap="square" rtlCol="0">
            <a:spAutoFit/>
          </a:bodyPr>
          <a:lstStyle/>
          <a:p>
            <a:r>
              <a:rPr lang="en-US" sz="1600" dirty="0">
                <a:solidFill>
                  <a:srgbClr val="C00000"/>
                </a:solidFill>
              </a:rPr>
              <a:t>Service End Date</a:t>
            </a:r>
          </a:p>
        </p:txBody>
      </p:sp>
      <p:cxnSp>
        <p:nvCxnSpPr>
          <p:cNvPr id="15" name="Straight Arrow Connector 14"/>
          <p:cNvCxnSpPr/>
          <p:nvPr/>
        </p:nvCxnSpPr>
        <p:spPr>
          <a:xfrm flipH="1">
            <a:off x="5444966" y="4588435"/>
            <a:ext cx="802256"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6831868" y="5057130"/>
            <a:ext cx="4714812"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Claim Received Date</a:t>
            </a:r>
            <a:endParaRPr lang="en-US" altLang="en-US" sz="1600" dirty="0">
              <a:solidFill>
                <a:srgbClr val="C00000"/>
              </a:solidFill>
            </a:endParaRPr>
          </a:p>
        </p:txBody>
      </p:sp>
      <p:cxnSp>
        <p:nvCxnSpPr>
          <p:cNvPr id="19" name="Straight Arrow Connector 18"/>
          <p:cNvCxnSpPr/>
          <p:nvPr/>
        </p:nvCxnSpPr>
        <p:spPr>
          <a:xfrm flipH="1">
            <a:off x="5576371" y="5226407"/>
            <a:ext cx="1243838"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7874001" y="5532268"/>
            <a:ext cx="5080000" cy="830997"/>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Service Payment Information (HC = HCPCS Code), Line Charge Amount, Line Reimbursement Amount, Quantity</a:t>
            </a:r>
            <a:endParaRPr lang="en-US" altLang="en-US" sz="1600" dirty="0">
              <a:solidFill>
                <a:srgbClr val="C00000"/>
              </a:solidFill>
            </a:endParaRPr>
          </a:p>
        </p:txBody>
      </p:sp>
      <p:cxnSp>
        <p:nvCxnSpPr>
          <p:cNvPr id="17" name="Straight Arrow Connector 16"/>
          <p:cNvCxnSpPr/>
          <p:nvPr/>
        </p:nvCxnSpPr>
        <p:spPr>
          <a:xfrm flipH="1">
            <a:off x="7120691" y="5947767"/>
            <a:ext cx="753309" cy="0"/>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74001" y="6441806"/>
            <a:ext cx="5080000" cy="584775"/>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Claim Adjustment Group Code, Claim Adjustment Reason Code, Adjustment Amount, Quantity </a:t>
            </a:r>
            <a:endParaRPr lang="en-US" altLang="en-US" sz="1600" dirty="0">
              <a:solidFill>
                <a:srgbClr val="C00000"/>
              </a:solidFill>
            </a:endParaRPr>
          </a:p>
        </p:txBody>
      </p:sp>
      <p:cxnSp>
        <p:nvCxnSpPr>
          <p:cNvPr id="21" name="Straight Arrow Connector 20"/>
          <p:cNvCxnSpPr>
            <a:stCxn id="20" idx="1"/>
          </p:cNvCxnSpPr>
          <p:nvPr/>
        </p:nvCxnSpPr>
        <p:spPr>
          <a:xfrm flipH="1" flipV="1">
            <a:off x="7394709" y="6734193"/>
            <a:ext cx="479292"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6242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705" y="2417265"/>
            <a:ext cx="12877506" cy="49771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477520" y="1413891"/>
            <a:ext cx="13581063" cy="1371600"/>
          </a:xfrm>
        </p:spPr>
        <p:txBody>
          <a:bodyPr/>
          <a:lstStyle/>
          <a:p>
            <a:r>
              <a:rPr lang="en-US" sz="4400" dirty="0"/>
              <a:t>Understanding the 835 Transaction File </a:t>
            </a:r>
            <a:r>
              <a:rPr lang="en-US" sz="4400" i="1" dirty="0"/>
              <a:t>Continued</a:t>
            </a:r>
            <a:endParaRPr lang="en-US" sz="4400" dirty="0"/>
          </a:p>
        </p:txBody>
      </p:sp>
      <p:sp>
        <p:nvSpPr>
          <p:cNvPr id="3" name="Date Placeholder 2"/>
          <p:cNvSpPr>
            <a:spLocks noGrp="1"/>
          </p:cNvSpPr>
          <p:nvPr>
            <p:ph type="dt" sz="half" idx="10"/>
          </p:nvPr>
        </p:nvSpPr>
        <p:spPr/>
        <p:txBody>
          <a:bodyPr/>
          <a:lstStyle/>
          <a:p>
            <a:r>
              <a:rPr lang="en-US"/>
              <a:t>3/22/2018</a:t>
            </a:r>
            <a:endParaRPr lang="en-US" dirty="0"/>
          </a:p>
        </p:txBody>
      </p:sp>
      <p:sp>
        <p:nvSpPr>
          <p:cNvPr id="6" name="TextBox 5"/>
          <p:cNvSpPr txBox="1"/>
          <p:nvPr/>
        </p:nvSpPr>
        <p:spPr>
          <a:xfrm>
            <a:off x="6725195" y="2493103"/>
            <a:ext cx="6435535" cy="584775"/>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Claim Adjustment Group Code, Claim Adjustment Reason Code, Adjustment Amount, Quantity </a:t>
            </a:r>
            <a:endParaRPr lang="en-US" altLang="en-US" sz="1600" dirty="0">
              <a:solidFill>
                <a:srgbClr val="C00000"/>
              </a:solidFill>
            </a:endParaRPr>
          </a:p>
        </p:txBody>
      </p:sp>
      <p:cxnSp>
        <p:nvCxnSpPr>
          <p:cNvPr id="7" name="Straight Arrow Connector 6"/>
          <p:cNvCxnSpPr/>
          <p:nvPr/>
        </p:nvCxnSpPr>
        <p:spPr>
          <a:xfrm flipH="1">
            <a:off x="5759038" y="2604980"/>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4872332" y="3462419"/>
            <a:ext cx="6435535"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Service Identification (LU = Location), Billing Provider Number</a:t>
            </a:r>
            <a:endParaRPr lang="en-US" altLang="en-US" sz="1600" dirty="0">
              <a:solidFill>
                <a:srgbClr val="C00000"/>
              </a:solidFill>
            </a:endParaRPr>
          </a:p>
        </p:txBody>
      </p:sp>
      <p:cxnSp>
        <p:nvCxnSpPr>
          <p:cNvPr id="9" name="Straight Arrow Connector 8"/>
          <p:cNvCxnSpPr/>
          <p:nvPr/>
        </p:nvCxnSpPr>
        <p:spPr>
          <a:xfrm flipH="1">
            <a:off x="3906174" y="3631695"/>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206585" y="4080040"/>
            <a:ext cx="2518611"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ea typeface="Times New Roman" panose="02020603050405020304" pitchFamily="18" charset="0"/>
                <a:cs typeface="Arial" panose="020B0604020202020204" pitchFamily="34" charset="0"/>
              </a:rPr>
              <a:t>Line Item Control Number</a:t>
            </a:r>
            <a:endParaRPr lang="en-US" altLang="en-US" sz="1600" dirty="0">
              <a:solidFill>
                <a:srgbClr val="C00000"/>
              </a:solidFill>
              <a:latin typeface="Courier New" panose="02070309020205020404" pitchFamily="49" charset="0"/>
              <a:ea typeface="Times New Roman" panose="02020603050405020304" pitchFamily="18" charset="0"/>
              <a:cs typeface="Courier New" panose="02070309020205020404" pitchFamily="49" charset="0"/>
            </a:endParaRPr>
          </a:p>
        </p:txBody>
      </p:sp>
      <p:cxnSp>
        <p:nvCxnSpPr>
          <p:cNvPr id="12" name="Straight Arrow Connector 11"/>
          <p:cNvCxnSpPr/>
          <p:nvPr/>
        </p:nvCxnSpPr>
        <p:spPr>
          <a:xfrm flipH="1">
            <a:off x="3240427" y="4249316"/>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172743" y="4736586"/>
            <a:ext cx="6382040"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cs typeface="Arial" panose="020B0604020202020204" pitchFamily="34" charset="0"/>
              </a:rPr>
              <a:t>Rendering Provider Information (1D = Medicaid Provider Number)</a:t>
            </a:r>
            <a:endParaRPr lang="en-US" altLang="en-US" sz="1600" dirty="0">
              <a:solidFill>
                <a:srgbClr val="C00000"/>
              </a:solidFill>
            </a:endParaRPr>
          </a:p>
        </p:txBody>
      </p:sp>
      <p:cxnSp>
        <p:nvCxnSpPr>
          <p:cNvPr id="14" name="Straight Arrow Connector 13"/>
          <p:cNvCxnSpPr/>
          <p:nvPr/>
        </p:nvCxnSpPr>
        <p:spPr>
          <a:xfrm flipH="1">
            <a:off x="4206585" y="4882634"/>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4925827" y="5363064"/>
            <a:ext cx="2431631"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sz="1600" dirty="0">
                <a:solidFill>
                  <a:srgbClr val="C00000"/>
                </a:solidFill>
                <a:cs typeface="Arial" panose="020B0604020202020204" pitchFamily="34" charset="0"/>
              </a:rPr>
              <a:t>Transaction Set Trailer</a:t>
            </a:r>
            <a:endParaRPr lang="en-US" altLang="en-US" sz="1600" dirty="0">
              <a:solidFill>
                <a:srgbClr val="C00000"/>
              </a:solidFill>
            </a:endParaRPr>
          </a:p>
        </p:txBody>
      </p:sp>
      <p:cxnSp>
        <p:nvCxnSpPr>
          <p:cNvPr id="20" name="Straight Arrow Connector 19"/>
          <p:cNvCxnSpPr/>
          <p:nvPr/>
        </p:nvCxnSpPr>
        <p:spPr>
          <a:xfrm flipH="1">
            <a:off x="3959669" y="5509112"/>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4442748" y="5963807"/>
            <a:ext cx="2282448" cy="338554"/>
          </a:xfrm>
          <a:prstGeom prst="rect">
            <a:avLst/>
          </a:prstGeom>
          <a:noFill/>
          <a:ln w="19050">
            <a:solidFill>
              <a:srgbClr val="C00000"/>
            </a:solidFill>
          </a:ln>
        </p:spPr>
        <p:txBody>
          <a:bodyPr wrap="square" rtlCol="0">
            <a:spAutoFit/>
          </a:bodyPr>
          <a:lstStyle/>
          <a:p>
            <a:r>
              <a:rPr lang="en-US" sz="1600" dirty="0">
                <a:solidFill>
                  <a:srgbClr val="C00000"/>
                </a:solidFill>
                <a:cs typeface="Arial" panose="020B0604020202020204" pitchFamily="34" charset="0"/>
              </a:rPr>
              <a:t>EDI Control Number</a:t>
            </a:r>
            <a:endParaRPr lang="en-US" sz="1600" dirty="0">
              <a:solidFill>
                <a:srgbClr val="C00000"/>
              </a:solidFill>
              <a:latin typeface="Courier New" panose="02070309020205020404" pitchFamily="49" charset="0"/>
              <a:cs typeface="Courier New" panose="02070309020205020404" pitchFamily="49" charset="0"/>
            </a:endParaRPr>
          </a:p>
        </p:txBody>
      </p:sp>
      <p:cxnSp>
        <p:nvCxnSpPr>
          <p:cNvPr id="22" name="Straight Arrow Connector 21"/>
          <p:cNvCxnSpPr/>
          <p:nvPr/>
        </p:nvCxnSpPr>
        <p:spPr>
          <a:xfrm flipH="1">
            <a:off x="3476590" y="6109855"/>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4689664" y="6621533"/>
            <a:ext cx="2416989" cy="338554"/>
          </a:xfrm>
          <a:prstGeom prst="rect">
            <a:avLst/>
          </a:prstGeom>
          <a:noFill/>
          <a:ln w="19050">
            <a:solidFill>
              <a:srgbClr val="C00000"/>
            </a:solidFill>
          </a:ln>
        </p:spPr>
        <p:txBody>
          <a:bodyPr wrap="square" rtlCol="0">
            <a:spAutoFit/>
          </a:bodyPr>
          <a:lstStyle/>
          <a:p>
            <a:pPr lvl="0" defTabSz="914400" eaLnBrk="0" fontAlgn="base" hangingPunct="0">
              <a:spcBef>
                <a:spcPct val="0"/>
              </a:spcBef>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lang="en-US" altLang="en-US" sz="1600" dirty="0">
                <a:solidFill>
                  <a:srgbClr val="C00000"/>
                </a:solidFill>
              </a:rPr>
              <a:t>End of 835 Transaction</a:t>
            </a:r>
          </a:p>
        </p:txBody>
      </p:sp>
      <p:cxnSp>
        <p:nvCxnSpPr>
          <p:cNvPr id="24" name="Straight Arrow Connector 23"/>
          <p:cNvCxnSpPr/>
          <p:nvPr/>
        </p:nvCxnSpPr>
        <p:spPr>
          <a:xfrm flipH="1">
            <a:off x="3723506" y="6767581"/>
            <a:ext cx="966158" cy="1"/>
          </a:xfrm>
          <a:prstGeom prst="straightConnector1">
            <a:avLst/>
          </a:prstGeom>
          <a:ln w="19050">
            <a:solidFill>
              <a:srgbClr val="C00000"/>
            </a:solidFill>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8090099" y="5943556"/>
            <a:ext cx="5281899" cy="1015663"/>
          </a:xfrm>
          <a:prstGeom prst="rect">
            <a:avLst/>
          </a:prstGeom>
          <a:noFill/>
          <a:ln w="19050">
            <a:solidFill>
              <a:srgbClr val="C00000"/>
            </a:solidFill>
          </a:ln>
        </p:spPr>
        <p:txBody>
          <a:bodyPr wrap="square" rtlCol="0">
            <a:spAutoFit/>
          </a:bodyPr>
          <a:lstStyle/>
          <a:p>
            <a:r>
              <a:rPr lang="en-US" sz="2000" b="1" dirty="0">
                <a:solidFill>
                  <a:srgbClr val="C00000"/>
                </a:solidFill>
              </a:rPr>
              <a:t>Note</a:t>
            </a:r>
            <a:r>
              <a:rPr lang="en-US" sz="2000" dirty="0">
                <a:solidFill>
                  <a:srgbClr val="C00000"/>
                </a:solidFill>
              </a:rPr>
              <a:t>: For additional information regarding 835 files review the TR3 Guides (also know as Implementation Guides).</a:t>
            </a:r>
          </a:p>
        </p:txBody>
      </p:sp>
    </p:spTree>
    <p:extLst>
      <p:ext uri="{BB962C8B-B14F-4D97-AF65-F5344CB8AC3E}">
        <p14:creationId xmlns:p14="http://schemas.microsoft.com/office/powerpoint/2010/main" val="2681681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20" y="1397000"/>
            <a:ext cx="13581063" cy="1371600"/>
          </a:xfrm>
        </p:spPr>
        <p:txBody>
          <a:bodyPr/>
          <a:lstStyle/>
          <a:p>
            <a:r>
              <a:rPr lang="en-US" sz="4400" dirty="0"/>
              <a:t>Third Party Liability (TPL) / Crossover Submissions</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437642"/>
            <a:ext cx="13542393" cy="4229100"/>
          </a:xfrm>
        </p:spPr>
        <p:txBody>
          <a:bodyPr/>
          <a:lstStyle/>
          <a:p>
            <a:r>
              <a:rPr lang="en-US" dirty="0"/>
              <a:t>If the Medicaid client has primary insurance, such as a TPL, other insurance or Medicare, the 837 file(s) will need to be coded with the proper data elements in order for the claim to be processed correctly by NM Medicaid. For more information on this, see the </a:t>
            </a:r>
            <a:r>
              <a:rPr lang="en-US" i="1" dirty="0"/>
              <a:t>Coordination of Benefits </a:t>
            </a:r>
            <a:r>
              <a:rPr lang="en-US" dirty="0"/>
              <a:t>section of the Implementation Guides</a:t>
            </a:r>
          </a:p>
          <a:p>
            <a:r>
              <a:rPr lang="en-US" dirty="0"/>
              <a:t>More information on the Implementation Guides (TR3s) can be found on slides 13 and 24. Additionally, information on the New Mexico Medicaid Companion Guides can be found on slides 11 -13 and slide 24 of this PowerPoint presentation. These documents can be used to configure the proper loops and segment fields of an 837 transaction.</a:t>
            </a:r>
          </a:p>
          <a:p>
            <a:endParaRPr lang="en-US" dirty="0"/>
          </a:p>
        </p:txBody>
      </p:sp>
    </p:spTree>
    <p:extLst>
      <p:ext uri="{BB962C8B-B14F-4D97-AF65-F5344CB8AC3E}">
        <p14:creationId xmlns:p14="http://schemas.microsoft.com/office/powerpoint/2010/main" val="3814513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15864" y="3581400"/>
            <a:ext cx="9298849" cy="1371600"/>
          </a:xfrm>
        </p:spPr>
        <p:txBody>
          <a:bodyPr/>
          <a:lstStyle/>
          <a:p>
            <a:r>
              <a:rPr lang="en-US" dirty="0"/>
              <a:t>Companion Guides</a:t>
            </a:r>
          </a:p>
        </p:txBody>
      </p:sp>
    </p:spTree>
    <p:extLst>
      <p:ext uri="{BB962C8B-B14F-4D97-AF65-F5344CB8AC3E}">
        <p14:creationId xmlns:p14="http://schemas.microsoft.com/office/powerpoint/2010/main" val="2011314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477520" y="1406906"/>
            <a:ext cx="14152880" cy="725488"/>
          </a:xfrm>
          <a:noFill/>
        </p:spPr>
        <p:txBody>
          <a:bodyPr/>
          <a:lstStyle/>
          <a:p>
            <a:r>
              <a:rPr lang="en-US" sz="4400" dirty="0">
                <a:latin typeface="Arial" panose="020B0604020202020204" pitchFamily="34" charset="0"/>
                <a:cs typeface="Arial" panose="020B0604020202020204" pitchFamily="34" charset="0"/>
              </a:rPr>
              <a:t>Companion Guides</a:t>
            </a:r>
          </a:p>
        </p:txBody>
      </p:sp>
      <p:sp>
        <p:nvSpPr>
          <p:cNvPr id="10" name="Rectangle 3"/>
          <p:cNvSpPr txBox="1">
            <a:spLocks noChangeArrowheads="1"/>
          </p:cNvSpPr>
          <p:nvPr/>
        </p:nvSpPr>
        <p:spPr bwMode="auto">
          <a:xfrm>
            <a:off x="477520" y="2411412"/>
            <a:ext cx="10376946"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New Mexico Medicaid Companion Guides provide supplemental information regarding the submittal of HIPAA 5010 transactions.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Within the Companion Guides submitters can find:</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 brief Navigation of the EDI Online Portal where submitters send their HIPAA 5010 files.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An overview of the testing process for submitting electronic files.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Data Clarification for segments and transactions of “business-required” data fields.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0318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625474" y="1378403"/>
            <a:ext cx="9890125" cy="725488"/>
          </a:xfrm>
          <a:noFill/>
        </p:spPr>
        <p:txBody>
          <a:bodyPr/>
          <a:lstStyle/>
          <a:p>
            <a:r>
              <a:rPr lang="en-US" sz="4400" dirty="0">
                <a:latin typeface="Arial" panose="020B0604020202020204" pitchFamily="34" charset="0"/>
                <a:cs typeface="Arial" panose="020B0604020202020204" pitchFamily="34" charset="0"/>
              </a:rPr>
              <a:t>Purpose</a:t>
            </a:r>
          </a:p>
        </p:txBody>
      </p:sp>
      <p:sp>
        <p:nvSpPr>
          <p:cNvPr id="10" name="Rectangle 3"/>
          <p:cNvSpPr txBox="1">
            <a:spLocks noChangeArrowheads="1"/>
          </p:cNvSpPr>
          <p:nvPr/>
        </p:nvSpPr>
        <p:spPr bwMode="auto">
          <a:xfrm>
            <a:off x="625474" y="2411412"/>
            <a:ext cx="9077924"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purpose of this PowerPoint is to </a:t>
            </a:r>
            <a:r>
              <a:rPr lang="en-US" sz="2000" kern="0" dirty="0">
                <a:solidFill>
                  <a:srgbClr val="000000"/>
                </a:solidFill>
              </a:rPr>
              <a:t>provide an overview on, Electronic Data Interchange (EDI)/ HIPAA 5010 Transaction types, define the different 5010 transaction types, explain the EDI Transaction enrollment process, provide a summary of our EDI forms, and provide information regarding our companion guides .</a:t>
            </a:r>
            <a:endParaRPr lang="en-US" sz="20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1445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477520" y="1406906"/>
            <a:ext cx="14152880" cy="725488"/>
          </a:xfrm>
          <a:noFill/>
        </p:spPr>
        <p:txBody>
          <a:bodyPr/>
          <a:lstStyle/>
          <a:p>
            <a:r>
              <a:rPr lang="en-US" sz="4400" dirty="0">
                <a:latin typeface="Arial" panose="020B0604020202020204" pitchFamily="34" charset="0"/>
                <a:cs typeface="Arial" panose="020B0604020202020204" pitchFamily="34" charset="0"/>
              </a:rPr>
              <a:t>Companion Guides</a:t>
            </a:r>
          </a:p>
        </p:txBody>
      </p:sp>
      <p:sp>
        <p:nvSpPr>
          <p:cNvPr id="10" name="Rectangle 3"/>
          <p:cNvSpPr txBox="1">
            <a:spLocks noChangeArrowheads="1"/>
          </p:cNvSpPr>
          <p:nvPr/>
        </p:nvSpPr>
        <p:spPr bwMode="auto">
          <a:xfrm>
            <a:off x="477519" y="2411412"/>
            <a:ext cx="11368737"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You can obtain copies of the NM Medicaid Companion Guides on the HSD website using the following link: </a:t>
            </a:r>
            <a:r>
              <a:rPr lang="en-US" sz="2000" dirty="0">
                <a:latin typeface="Arial" panose="020B0604020202020204" pitchFamily="34" charset="0"/>
                <a:cs typeface="Arial" panose="020B0604020202020204" pitchFamily="34" charset="0"/>
                <a:hlinkClick r:id="rId2"/>
              </a:rPr>
              <a:t>http://www.hsd.state.nm.us/providers/hippa-standard-companion-guides.aspx</a:t>
            </a:r>
            <a:endParaRPr lang="en-US" sz="2000" dirty="0">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The site contains both Fee for Service and MCO Companion Guides for each of the following transaction types:</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270/271 – Benefit Eligibility Inquiry/ Member Response</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276/277 – Benefit Claim Status Inquiry/ Response</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835 – Health Care Claim Payment/ Advise</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837D – Dental Health Care Claims</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837I – Institutional Health Care Claims</a:t>
            </a:r>
          </a:p>
          <a:p>
            <a:pPr marL="342900" indent="-342900">
              <a:buFont typeface="Arial" panose="020B0604020202020204" pitchFamily="34" charset="0"/>
              <a:buChar char="•"/>
            </a:pPr>
            <a:r>
              <a:rPr lang="en-US" sz="1800" dirty="0">
                <a:latin typeface="Arial" panose="020B0604020202020204" pitchFamily="34" charset="0"/>
                <a:cs typeface="Arial" panose="020B0604020202020204" pitchFamily="34" charset="0"/>
              </a:rPr>
              <a:t>837P – Professional Health Care Claims</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r>
              <a:rPr lang="en-US" sz="1800" dirty="0">
                <a:solidFill>
                  <a:srgbClr val="C00000"/>
                </a:solidFill>
                <a:latin typeface="Arial" panose="020B0604020202020204" pitchFamily="34" charset="0"/>
                <a:cs typeface="Arial" panose="020B0604020202020204" pitchFamily="34" charset="0"/>
              </a:rPr>
              <a:t>*Please note the Companion Guides are intended for a Trading Partner to use </a:t>
            </a:r>
            <a:r>
              <a:rPr lang="en-US" sz="1800" i="1" u="sng" dirty="0">
                <a:solidFill>
                  <a:srgbClr val="C00000"/>
                </a:solidFill>
                <a:latin typeface="Arial" panose="020B0604020202020204" pitchFamily="34" charset="0"/>
                <a:cs typeface="Arial" panose="020B0604020202020204" pitchFamily="34" charset="0"/>
              </a:rPr>
              <a:t>in conjunction</a:t>
            </a:r>
            <a:r>
              <a:rPr lang="en-US" sz="1800" i="1" dirty="0">
                <a:solidFill>
                  <a:srgbClr val="C00000"/>
                </a:solidFill>
                <a:latin typeface="Arial" panose="020B0604020202020204" pitchFamily="34" charset="0"/>
                <a:cs typeface="Arial" panose="020B0604020202020204" pitchFamily="34" charset="0"/>
              </a:rPr>
              <a:t> </a:t>
            </a:r>
            <a:r>
              <a:rPr lang="en-US" sz="1800" dirty="0">
                <a:solidFill>
                  <a:srgbClr val="C00000"/>
                </a:solidFill>
                <a:latin typeface="Arial" panose="020B0604020202020204" pitchFamily="34" charset="0"/>
                <a:cs typeface="Arial" panose="020B0604020202020204" pitchFamily="34" charset="0"/>
              </a:rPr>
              <a:t>with</a:t>
            </a:r>
            <a:r>
              <a:rPr lang="en-US" sz="1800" i="1" dirty="0">
                <a:solidFill>
                  <a:srgbClr val="C00000"/>
                </a:solidFill>
                <a:latin typeface="Arial" panose="020B0604020202020204" pitchFamily="34" charset="0"/>
                <a:cs typeface="Arial" panose="020B0604020202020204" pitchFamily="34" charset="0"/>
              </a:rPr>
              <a:t> </a:t>
            </a:r>
            <a:r>
              <a:rPr lang="en-US" sz="1800" dirty="0">
                <a:solidFill>
                  <a:srgbClr val="C00000"/>
                </a:solidFill>
                <a:latin typeface="Arial" panose="020B0604020202020204" pitchFamily="34" charset="0"/>
                <a:cs typeface="Arial" panose="020B0604020202020204" pitchFamily="34" charset="0"/>
              </a:rPr>
              <a:t>the ASC X12N 5010 Implementation Guides and </a:t>
            </a:r>
            <a:r>
              <a:rPr lang="en-US" sz="1800" i="1" u="sng" dirty="0">
                <a:solidFill>
                  <a:srgbClr val="C00000"/>
                </a:solidFill>
                <a:latin typeface="Arial" panose="020B0604020202020204" pitchFamily="34" charset="0"/>
                <a:cs typeface="Arial" panose="020B0604020202020204" pitchFamily="34" charset="0"/>
              </a:rPr>
              <a:t>are not</a:t>
            </a:r>
            <a:r>
              <a:rPr lang="en-US" sz="1800" dirty="0">
                <a:solidFill>
                  <a:srgbClr val="C00000"/>
                </a:solidFill>
                <a:latin typeface="Arial" panose="020B0604020202020204" pitchFamily="34" charset="0"/>
                <a:cs typeface="Arial" panose="020B0604020202020204" pitchFamily="34" charset="0"/>
              </a:rPr>
              <a:t> a replacement for the Implementation Guides. The TR3’s/ Implementation Guides are copyrighted material and must be purchased through the X12 store, which can be found by using the following link: </a:t>
            </a:r>
            <a:r>
              <a:rPr lang="en-US" sz="1800" dirty="0">
                <a:solidFill>
                  <a:srgbClr val="C00000"/>
                </a:solidFill>
                <a:latin typeface="Arial" panose="020B0604020202020204" pitchFamily="34" charset="0"/>
                <a:cs typeface="Arial" panose="020B0604020202020204" pitchFamily="34" charset="0"/>
                <a:hlinkClick r:id="rId3"/>
              </a:rPr>
              <a:t>http://store.x12.org/store/insurance-5010</a:t>
            </a:r>
            <a:r>
              <a:rPr lang="en-US" sz="1800" dirty="0">
                <a:solidFill>
                  <a:srgbClr val="C000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04993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62811" y="3717878"/>
            <a:ext cx="9298849" cy="1371600"/>
          </a:xfrm>
        </p:spPr>
        <p:txBody>
          <a:bodyPr/>
          <a:lstStyle/>
          <a:p>
            <a:r>
              <a:rPr lang="en-US" dirty="0"/>
              <a:t>EDI Forms </a:t>
            </a:r>
          </a:p>
        </p:txBody>
      </p:sp>
    </p:spTree>
    <p:extLst>
      <p:ext uri="{BB962C8B-B14F-4D97-AF65-F5344CB8AC3E}">
        <p14:creationId xmlns:p14="http://schemas.microsoft.com/office/powerpoint/2010/main" val="2909867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397000"/>
            <a:ext cx="13581063" cy="1371600"/>
          </a:xfrm>
        </p:spPr>
        <p:txBody>
          <a:bodyPr/>
          <a:lstStyle/>
          <a:p>
            <a:r>
              <a:rPr lang="en-US" sz="4400" dirty="0"/>
              <a:t>EDI Forms</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2"/>
            <a:ext cx="13542393" cy="4530745"/>
          </a:xfrm>
        </p:spPr>
        <p:txBody>
          <a:bodyPr/>
          <a:lstStyle/>
          <a:p>
            <a:pPr>
              <a:lnSpc>
                <a:spcPct val="100000"/>
              </a:lnSpc>
            </a:pPr>
            <a:r>
              <a:rPr lang="en-US" dirty="0"/>
              <a:t>The New Mexico Medicaid Web Portal contains several forms to help Trading Partners set up and manage their EDI transaction information. You can find the forms by clicking the following link: </a:t>
            </a:r>
            <a:r>
              <a:rPr lang="en-US" dirty="0">
                <a:hlinkClick r:id="rId2"/>
              </a:rPr>
              <a:t>https://nmmedicaid.portal.conduent.com/static/ProviderInformation.htm#EDI</a:t>
            </a:r>
            <a:r>
              <a:rPr lang="en-US" dirty="0"/>
              <a:t> </a:t>
            </a:r>
          </a:p>
          <a:p>
            <a:pPr>
              <a:lnSpc>
                <a:spcPct val="100000"/>
              </a:lnSpc>
            </a:pPr>
            <a:r>
              <a:rPr lang="en-US" dirty="0"/>
              <a:t>The forms available on the portal include:</a:t>
            </a:r>
          </a:p>
          <a:p>
            <a:pPr marL="285750" indent="-285750">
              <a:lnSpc>
                <a:spcPct val="100000"/>
              </a:lnSpc>
              <a:buFont typeface="Arial" panose="020B0604020202020204" pitchFamily="34" charset="0"/>
              <a:buChar char="•"/>
            </a:pPr>
            <a:r>
              <a:rPr lang="en-US" sz="1800" dirty="0"/>
              <a:t>EDI Provider Trading Partner Agreement. </a:t>
            </a:r>
          </a:p>
          <a:p>
            <a:pPr marL="285750" indent="-285750">
              <a:lnSpc>
                <a:spcPct val="100000"/>
              </a:lnSpc>
              <a:buFont typeface="Arial" panose="020B0604020202020204" pitchFamily="34" charset="0"/>
              <a:buChar char="•"/>
            </a:pPr>
            <a:r>
              <a:rPr lang="en-US" sz="1800" dirty="0"/>
              <a:t>EDI Submitter Trading Partner Agreement</a:t>
            </a:r>
          </a:p>
          <a:p>
            <a:pPr marL="285750" indent="-285750">
              <a:lnSpc>
                <a:spcPct val="100000"/>
              </a:lnSpc>
              <a:buFont typeface="Arial" panose="020B0604020202020204" pitchFamily="34" charset="0"/>
              <a:buChar char="•"/>
            </a:pPr>
            <a:r>
              <a:rPr lang="en-US" sz="1800" dirty="0"/>
              <a:t>EDI Authorization Form</a:t>
            </a:r>
          </a:p>
          <a:p>
            <a:pPr marL="285750" indent="-285750">
              <a:lnSpc>
                <a:spcPct val="100000"/>
              </a:lnSpc>
              <a:buFont typeface="Arial" panose="020B0604020202020204" pitchFamily="34" charset="0"/>
              <a:buChar char="•"/>
            </a:pPr>
            <a:r>
              <a:rPr lang="en-US" sz="1800" dirty="0"/>
              <a:t>EDI Update Form</a:t>
            </a:r>
          </a:p>
          <a:p>
            <a:pPr marL="285750" indent="-285750">
              <a:lnSpc>
                <a:spcPct val="100000"/>
              </a:lnSpc>
              <a:buFont typeface="Arial" panose="020B0604020202020204" pitchFamily="34" charset="0"/>
              <a:buChar char="•"/>
            </a:pPr>
            <a:r>
              <a:rPr lang="en-US" sz="1800" dirty="0"/>
              <a:t>EDI Termination Form</a:t>
            </a:r>
            <a:br>
              <a:rPr lang="en-US" sz="1800" dirty="0"/>
            </a:br>
            <a:endParaRPr lang="en-US" sz="1800" dirty="0"/>
          </a:p>
          <a:p>
            <a:endParaRPr lang="en-US" dirty="0"/>
          </a:p>
        </p:txBody>
      </p:sp>
    </p:spTree>
    <p:extLst>
      <p:ext uri="{BB962C8B-B14F-4D97-AF65-F5344CB8AC3E}">
        <p14:creationId xmlns:p14="http://schemas.microsoft.com/office/powerpoint/2010/main" val="2602052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401928"/>
            <a:ext cx="13581063" cy="1371600"/>
          </a:xfrm>
        </p:spPr>
        <p:txBody>
          <a:bodyPr/>
          <a:lstStyle/>
          <a:p>
            <a:r>
              <a:rPr lang="en-US" sz="4400" dirty="0"/>
              <a:t>EDI Provider Trading Partner Agreement</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3"/>
            <a:ext cx="13542393" cy="4229100"/>
          </a:xfrm>
        </p:spPr>
        <p:txBody>
          <a:bodyPr/>
          <a:lstStyle/>
          <a:p>
            <a:pPr marL="342900" indent="-342900">
              <a:lnSpc>
                <a:spcPct val="100000"/>
              </a:lnSpc>
              <a:buFont typeface="Arial" panose="020B0604020202020204" pitchFamily="34" charset="0"/>
              <a:buChar char="•"/>
            </a:pPr>
            <a:r>
              <a:rPr lang="en-US" dirty="0"/>
              <a:t>The EDI Provider Trading Partner Agreement form is for NM Medicaid Providers who wish to transmit EDI Transaction files on their own without having to go through a Clearinghouse or Billing Agent.</a:t>
            </a:r>
          </a:p>
          <a:p>
            <a:pPr marL="342900" indent="-342900">
              <a:lnSpc>
                <a:spcPct val="100000"/>
              </a:lnSpc>
              <a:buFont typeface="Arial" panose="020B0604020202020204" pitchFamily="34" charset="0"/>
              <a:buChar char="•"/>
            </a:pPr>
            <a:r>
              <a:rPr lang="en-US" dirty="0"/>
              <a:t>The form must be completed and submitted to the HIPAA Helpdesk by either fax, e-mail, or mail. The delivery information is located on the final page of the agreement.</a:t>
            </a:r>
          </a:p>
          <a:p>
            <a:pPr marL="342900" indent="-342900">
              <a:lnSpc>
                <a:spcPct val="100000"/>
              </a:lnSpc>
              <a:buFont typeface="Arial" panose="020B0604020202020204" pitchFamily="34" charset="0"/>
              <a:buChar char="•"/>
            </a:pPr>
            <a:r>
              <a:rPr lang="en-US" dirty="0"/>
              <a:t>Upon completion you will receive an email with your Trading Partner ID (TPID) and login information for the EDI Online portal.</a:t>
            </a:r>
          </a:p>
          <a:p>
            <a:pPr>
              <a:lnSpc>
                <a:spcPct val="100000"/>
              </a:lnSpc>
            </a:pPr>
            <a:r>
              <a:rPr lang="en-US" dirty="0">
                <a:solidFill>
                  <a:srgbClr val="C00000"/>
                </a:solidFill>
              </a:rPr>
              <a:t>*Please note this form is not to be confused with the EDI Submitter Trading Partner Agreement. This form is specifically for NM Medicaid Providers who wish to submit transactions directly to NM Medicaid. If you are a Clearinghouse or Billing Agent wanting to provide these services for NM Medicaid Providers, please review our EDI Submitter Trading Partner Agreement form</a:t>
            </a:r>
            <a:r>
              <a:rPr lang="en-US" sz="1800" dirty="0">
                <a:solidFill>
                  <a:srgbClr val="C00000"/>
                </a:solidFill>
              </a:rPr>
              <a:t>.</a:t>
            </a:r>
            <a:br>
              <a:rPr lang="en-US" sz="1800" dirty="0">
                <a:solidFill>
                  <a:srgbClr val="C00000"/>
                </a:solidFill>
              </a:rPr>
            </a:br>
            <a:endParaRPr lang="en-US" sz="1800" dirty="0">
              <a:solidFill>
                <a:srgbClr val="C00000"/>
              </a:solidFill>
            </a:endParaRPr>
          </a:p>
          <a:p>
            <a:endParaRPr lang="en-US" dirty="0"/>
          </a:p>
        </p:txBody>
      </p:sp>
    </p:spTree>
    <p:extLst>
      <p:ext uri="{BB962C8B-B14F-4D97-AF65-F5344CB8AC3E}">
        <p14:creationId xmlns:p14="http://schemas.microsoft.com/office/powerpoint/2010/main" val="1065702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410648"/>
            <a:ext cx="13581063" cy="1371600"/>
          </a:xfrm>
        </p:spPr>
        <p:txBody>
          <a:bodyPr/>
          <a:lstStyle/>
          <a:p>
            <a:r>
              <a:rPr lang="en-US" sz="4400" dirty="0"/>
              <a:t>EDI Submitter Trading Partner Agreement</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3"/>
            <a:ext cx="13542393" cy="4229100"/>
          </a:xfrm>
        </p:spPr>
        <p:txBody>
          <a:bodyPr/>
          <a:lstStyle/>
          <a:p>
            <a:pPr marL="342900" indent="-342900">
              <a:lnSpc>
                <a:spcPct val="100000"/>
              </a:lnSpc>
              <a:buFont typeface="Arial" panose="020B0604020202020204" pitchFamily="34" charset="0"/>
              <a:buChar char="•"/>
            </a:pPr>
            <a:r>
              <a:rPr lang="en-US" dirty="0"/>
              <a:t>The EDI Submitter Trading Partner Agreement form is for Clearinghouses or Billing Agents who wish to transmit EDI Transaction files on behalf of active NM Medicaid Providers.</a:t>
            </a:r>
          </a:p>
          <a:p>
            <a:pPr marL="342900" indent="-342900">
              <a:lnSpc>
                <a:spcPct val="100000"/>
              </a:lnSpc>
              <a:buFont typeface="Arial" panose="020B0604020202020204" pitchFamily="34" charset="0"/>
              <a:buChar char="•"/>
            </a:pPr>
            <a:r>
              <a:rPr lang="en-US" dirty="0"/>
              <a:t>The form must be completed and submitted to the HIPAA Helpdesk by either fax, e-mail, or mail. The delivery information is located on the final page of the agreement.</a:t>
            </a:r>
          </a:p>
          <a:p>
            <a:pPr marL="342900" indent="-342900">
              <a:lnSpc>
                <a:spcPct val="100000"/>
              </a:lnSpc>
              <a:buFont typeface="Arial" panose="020B0604020202020204" pitchFamily="34" charset="0"/>
              <a:buChar char="•"/>
            </a:pPr>
            <a:r>
              <a:rPr lang="en-US" dirty="0"/>
              <a:t>Upon completion you will receive an email with your Trading Partner ID (TPID) and login information for the EDI Online portal.</a:t>
            </a:r>
          </a:p>
          <a:p>
            <a:pPr>
              <a:lnSpc>
                <a:spcPct val="100000"/>
              </a:lnSpc>
            </a:pPr>
            <a:r>
              <a:rPr lang="en-US" dirty="0">
                <a:solidFill>
                  <a:srgbClr val="C00000"/>
                </a:solidFill>
              </a:rPr>
              <a:t>*Please note this form is not to be confused with the EDI Provider Trading Partner Agreement. This form is specifically for Clearinghouses/ Billing Agents who wish to submit transactions on behalf of NM Medicaid Providers. If you are a NM Medicaid Provider wanting to transmit these files directly to NM Medicaid please see our EDI Provider Trading Partner Agreement form</a:t>
            </a:r>
            <a:r>
              <a:rPr lang="en-US" sz="1800" dirty="0">
                <a:solidFill>
                  <a:srgbClr val="C00000"/>
                </a:solidFill>
              </a:rPr>
              <a:t>.</a:t>
            </a:r>
            <a:br>
              <a:rPr lang="en-US" sz="1800" dirty="0">
                <a:solidFill>
                  <a:srgbClr val="C00000"/>
                </a:solidFill>
              </a:rPr>
            </a:br>
            <a:endParaRPr lang="en-US" sz="1800" dirty="0">
              <a:solidFill>
                <a:srgbClr val="C00000"/>
              </a:solidFill>
            </a:endParaRPr>
          </a:p>
          <a:p>
            <a:endParaRPr lang="en-US" dirty="0"/>
          </a:p>
        </p:txBody>
      </p:sp>
    </p:spTree>
    <p:extLst>
      <p:ext uri="{BB962C8B-B14F-4D97-AF65-F5344CB8AC3E}">
        <p14:creationId xmlns:p14="http://schemas.microsoft.com/office/powerpoint/2010/main" val="2344612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397000"/>
            <a:ext cx="13581063" cy="1371600"/>
          </a:xfrm>
        </p:spPr>
        <p:txBody>
          <a:bodyPr/>
          <a:lstStyle/>
          <a:p>
            <a:r>
              <a:rPr lang="en-US" sz="4400" dirty="0"/>
              <a:t>EDI Authorization Form</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2"/>
            <a:ext cx="13542393" cy="4337107"/>
          </a:xfrm>
        </p:spPr>
        <p:txBody>
          <a:bodyPr/>
          <a:lstStyle/>
          <a:p>
            <a:pPr marL="285750" indent="-285750">
              <a:lnSpc>
                <a:spcPct val="100000"/>
              </a:lnSpc>
              <a:buFont typeface="Arial" panose="020B0604020202020204" pitchFamily="34" charset="0"/>
              <a:buChar char="•"/>
            </a:pPr>
            <a:r>
              <a:rPr lang="en-US" sz="1800" dirty="0">
                <a:solidFill>
                  <a:schemeClr val="tx1"/>
                </a:solidFill>
              </a:rPr>
              <a:t>This form is to authorize a Trading Partner ID to submit and receive EDI Transactions for NM Medicaid Providers</a:t>
            </a:r>
          </a:p>
          <a:p>
            <a:pPr marL="285750" indent="-285750">
              <a:lnSpc>
                <a:spcPct val="100000"/>
              </a:lnSpc>
              <a:buFont typeface="Arial" panose="020B0604020202020204" pitchFamily="34" charset="0"/>
              <a:buChar char="•"/>
            </a:pPr>
            <a:r>
              <a:rPr lang="en-US" sz="1800" dirty="0">
                <a:solidFill>
                  <a:schemeClr val="tx1"/>
                </a:solidFill>
              </a:rPr>
              <a:t>For NM Medicaid Providers submitting EDI files to NM Medicaid directly, please fill out the EDI Authorization form using the TPID provided by the HIPAA Helpdesk upon submitting a complete EDI Provider Trading Partner Agreement form.</a:t>
            </a:r>
          </a:p>
          <a:p>
            <a:pPr marL="285750" indent="-285750">
              <a:lnSpc>
                <a:spcPct val="100000"/>
              </a:lnSpc>
              <a:buFont typeface="Arial" panose="020B0604020202020204" pitchFamily="34" charset="0"/>
              <a:buChar char="•"/>
            </a:pPr>
            <a:r>
              <a:rPr lang="en-US" sz="1800" dirty="0">
                <a:solidFill>
                  <a:schemeClr val="tx1"/>
                </a:solidFill>
              </a:rPr>
              <a:t>For NM Medicaid Providers wanting to have a clearinghouse/ billing agent submit these transactions on their behalf, please fill out the form using the clearinghouse’s/ billing agent’s TPID.</a:t>
            </a:r>
          </a:p>
          <a:p>
            <a:pPr marL="285750" indent="-285750">
              <a:lnSpc>
                <a:spcPct val="100000"/>
              </a:lnSpc>
              <a:buFont typeface="Arial" panose="020B0604020202020204" pitchFamily="34" charset="0"/>
              <a:buChar char="•"/>
            </a:pPr>
            <a:r>
              <a:rPr lang="en-US" sz="1800" dirty="0">
                <a:solidFill>
                  <a:schemeClr val="tx1"/>
                </a:solidFill>
              </a:rPr>
              <a:t>For NM Medicaid Providers wanting to change clearinghouses/ billing agents, please fill out the form and mark the appropriate box.</a:t>
            </a:r>
          </a:p>
          <a:p>
            <a:pPr marL="285750" indent="-285750">
              <a:lnSpc>
                <a:spcPct val="100000"/>
              </a:lnSpc>
              <a:buFont typeface="Arial" panose="020B0604020202020204" pitchFamily="34" charset="0"/>
              <a:buChar char="•"/>
            </a:pPr>
            <a:r>
              <a:rPr lang="en-US" sz="1800" dirty="0">
                <a:solidFill>
                  <a:schemeClr val="tx1"/>
                </a:solidFill>
              </a:rPr>
              <a:t>The form must be completed and submitted to the HIPAA Helpdesk by either fax, e-mail, or mail. The delivery information is located on the final page of the agreement.</a:t>
            </a:r>
          </a:p>
          <a:p>
            <a:pPr>
              <a:lnSpc>
                <a:spcPct val="100000"/>
              </a:lnSpc>
            </a:pPr>
            <a:r>
              <a:rPr lang="en-US" sz="1800" dirty="0">
                <a:solidFill>
                  <a:srgbClr val="C00000"/>
                </a:solidFill>
              </a:rPr>
              <a:t>*Please note that in order to authorize a TPID to submit/receive files you must be an active Fee For Service (FFS) NM Medicaid billing provider.</a:t>
            </a:r>
          </a:p>
          <a:p>
            <a:pPr>
              <a:lnSpc>
                <a:spcPct val="100000"/>
              </a:lnSpc>
            </a:pPr>
            <a:endParaRPr lang="en-US" sz="1800" dirty="0">
              <a:solidFill>
                <a:schemeClr val="tx1"/>
              </a:solidFill>
            </a:endParaRPr>
          </a:p>
          <a:p>
            <a:endParaRPr lang="en-US" dirty="0"/>
          </a:p>
        </p:txBody>
      </p:sp>
    </p:spTree>
    <p:extLst>
      <p:ext uri="{BB962C8B-B14F-4D97-AF65-F5344CB8AC3E}">
        <p14:creationId xmlns:p14="http://schemas.microsoft.com/office/powerpoint/2010/main" val="2073898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20" y="1301466"/>
            <a:ext cx="13581063" cy="1371600"/>
          </a:xfrm>
        </p:spPr>
        <p:txBody>
          <a:bodyPr/>
          <a:lstStyle/>
          <a:p>
            <a:r>
              <a:rPr lang="en-US" sz="4400" dirty="0"/>
              <a:t>EDI Update Form</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3"/>
            <a:ext cx="13542393" cy="4229100"/>
          </a:xfrm>
        </p:spPr>
        <p:txBody>
          <a:bodyPr/>
          <a:lstStyle/>
          <a:p>
            <a:pPr marL="285750" indent="-285750">
              <a:lnSpc>
                <a:spcPct val="100000"/>
              </a:lnSpc>
              <a:buFont typeface="Arial" panose="020B0604020202020204" pitchFamily="34" charset="0"/>
              <a:buChar char="•"/>
            </a:pPr>
            <a:r>
              <a:rPr lang="en-US" dirty="0">
                <a:solidFill>
                  <a:schemeClr val="tx1"/>
                </a:solidFill>
              </a:rPr>
              <a:t>This form is to change either the Trading Partner’s Demographic Information or their Primary Contact’s Information</a:t>
            </a:r>
            <a:r>
              <a:rPr lang="en-US" dirty="0"/>
              <a:t>.</a:t>
            </a:r>
          </a:p>
          <a:p>
            <a:pPr marL="285750" indent="-285750">
              <a:lnSpc>
                <a:spcPct val="100000"/>
              </a:lnSpc>
              <a:buFont typeface="Arial" panose="020B0604020202020204" pitchFamily="34" charset="0"/>
              <a:buChar char="•"/>
            </a:pPr>
            <a:r>
              <a:rPr lang="en-US" dirty="0"/>
              <a:t>Fill out the form appropriately and submit it to the HIPAA Helpdesk for processing.</a:t>
            </a:r>
          </a:p>
          <a:p>
            <a:pPr>
              <a:lnSpc>
                <a:spcPct val="100000"/>
              </a:lnSpc>
            </a:pPr>
            <a:r>
              <a:rPr lang="en-US" dirty="0">
                <a:solidFill>
                  <a:srgbClr val="C00000"/>
                </a:solidFill>
              </a:rPr>
              <a:t>*Please note that this form will only update your information as a Trading Partner and not to update information as a provider. If you need to update your provider file with NM Medicaid, you will need to fill out a New Mexico Provider Update form and submit it to Provider Enrollment. If you have any questions regarding updating your provider file you can contact Provider Enrollment at (800) 299-7304</a:t>
            </a:r>
            <a:r>
              <a:rPr lang="en-US" sz="1800" dirty="0">
                <a:solidFill>
                  <a:srgbClr val="C00000"/>
                </a:solidFill>
              </a:rPr>
              <a:t>.</a:t>
            </a:r>
            <a:endParaRPr lang="en-US" sz="1800" dirty="0">
              <a:solidFill>
                <a:schemeClr val="tx1"/>
              </a:solidFill>
            </a:endParaRPr>
          </a:p>
          <a:p>
            <a:endParaRPr lang="en-US" dirty="0"/>
          </a:p>
        </p:txBody>
      </p:sp>
    </p:spTree>
    <p:extLst>
      <p:ext uri="{BB962C8B-B14F-4D97-AF65-F5344CB8AC3E}">
        <p14:creationId xmlns:p14="http://schemas.microsoft.com/office/powerpoint/2010/main" val="40971309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20" y="1424295"/>
            <a:ext cx="13581063" cy="1371600"/>
          </a:xfrm>
        </p:spPr>
        <p:txBody>
          <a:bodyPr/>
          <a:lstStyle/>
          <a:p>
            <a:r>
              <a:rPr lang="en-US" sz="4400" dirty="0"/>
              <a:t>EDI Termination Form</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3"/>
            <a:ext cx="13542393" cy="4229100"/>
          </a:xfrm>
        </p:spPr>
        <p:txBody>
          <a:bodyPr/>
          <a:lstStyle/>
          <a:p>
            <a:pPr marL="342900" indent="-342900">
              <a:buFont typeface="Arial" panose="020B0604020202020204" pitchFamily="34" charset="0"/>
              <a:buChar char="•"/>
            </a:pPr>
            <a:r>
              <a:rPr lang="en-US" dirty="0">
                <a:solidFill>
                  <a:schemeClr val="tx1"/>
                </a:solidFill>
              </a:rPr>
              <a:t>This form is to used if you wish to end your EDI Transactions with NM Medicaid. </a:t>
            </a:r>
          </a:p>
          <a:p>
            <a:pPr marL="342900" indent="-342900">
              <a:buFont typeface="Arial" panose="020B0604020202020204" pitchFamily="34" charset="0"/>
              <a:buChar char="•"/>
            </a:pPr>
            <a:r>
              <a:rPr lang="en-US" dirty="0"/>
              <a:t>The form must be completed and submitted to the HIPAA Helpdesk by either Fax, E-mail, or mail. The delivery information is located on the form.</a:t>
            </a:r>
          </a:p>
          <a:p>
            <a:endParaRPr lang="en-US" b="1" dirty="0"/>
          </a:p>
        </p:txBody>
      </p:sp>
    </p:spTree>
    <p:extLst>
      <p:ext uri="{BB962C8B-B14F-4D97-AF65-F5344CB8AC3E}">
        <p14:creationId xmlns:p14="http://schemas.microsoft.com/office/powerpoint/2010/main" val="110901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397000"/>
            <a:ext cx="13581063" cy="1371600"/>
          </a:xfrm>
        </p:spPr>
        <p:txBody>
          <a:bodyPr/>
          <a:lstStyle/>
          <a:p>
            <a:r>
              <a:rPr lang="en-US" sz="4400" dirty="0"/>
              <a:t>EDI Forms</a:t>
            </a:r>
          </a:p>
        </p:txBody>
      </p:sp>
      <p:sp>
        <p:nvSpPr>
          <p:cNvPr id="3" name="Date Placeholder 2"/>
          <p:cNvSpPr>
            <a:spLocks noGrp="1"/>
          </p:cNvSpPr>
          <p:nvPr>
            <p:ph type="dt" sz="half" idx="10"/>
          </p:nvPr>
        </p:nvSpPr>
        <p:spPr/>
        <p:txBody>
          <a:bodyPr/>
          <a:lstStyle/>
          <a:p>
            <a:r>
              <a:rPr lang="en-US"/>
              <a:t>3/22/2018</a:t>
            </a:r>
            <a:endParaRPr lang="en-US" dirty="0"/>
          </a:p>
        </p:txBody>
      </p:sp>
      <p:sp>
        <p:nvSpPr>
          <p:cNvPr id="4" name="Text Placeholder 3"/>
          <p:cNvSpPr>
            <a:spLocks noGrp="1"/>
          </p:cNvSpPr>
          <p:nvPr>
            <p:ph type="body" sz="quarter" idx="13"/>
          </p:nvPr>
        </p:nvSpPr>
        <p:spPr>
          <a:xfrm>
            <a:off x="520699" y="2246573"/>
            <a:ext cx="13542393" cy="4229100"/>
          </a:xfrm>
        </p:spPr>
        <p:txBody>
          <a:bodyPr/>
          <a:lstStyle/>
          <a:p>
            <a:pPr>
              <a:lnSpc>
                <a:spcPct val="100000"/>
              </a:lnSpc>
            </a:pPr>
            <a:r>
              <a:rPr lang="en-US" dirty="0">
                <a:solidFill>
                  <a:schemeClr val="tx1"/>
                </a:solidFill>
              </a:rPr>
              <a:t>For more information regarding the purpose of the EDI forms or instructions on how to complete these forms,  please view the EDI Form Description/ Usage Document located on the NM Medicaid portal by clicking on the following link:</a:t>
            </a:r>
          </a:p>
          <a:p>
            <a:pPr>
              <a:lnSpc>
                <a:spcPct val="100000"/>
              </a:lnSpc>
            </a:pPr>
            <a:r>
              <a:rPr lang="en-US" dirty="0">
                <a:hlinkClick r:id="rId2"/>
              </a:rPr>
              <a:t>https://nmmedicaid.portal.conduent.com/static/ProviderInformation.htm#EDI</a:t>
            </a:r>
            <a:r>
              <a:rPr lang="en-US" dirty="0"/>
              <a:t> </a:t>
            </a:r>
          </a:p>
          <a:p>
            <a:endParaRPr lang="en-US" dirty="0"/>
          </a:p>
        </p:txBody>
      </p:sp>
    </p:spTree>
    <p:extLst>
      <p:ext uri="{BB962C8B-B14F-4D97-AF65-F5344CB8AC3E}">
        <p14:creationId xmlns:p14="http://schemas.microsoft.com/office/powerpoint/2010/main" val="19110899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62811" y="3717878"/>
            <a:ext cx="9298849" cy="1371600"/>
          </a:xfrm>
        </p:spPr>
        <p:txBody>
          <a:bodyPr/>
          <a:lstStyle/>
          <a:p>
            <a:r>
              <a:rPr lang="en-US" dirty="0"/>
              <a:t>5010 Transaction Enrollment</a:t>
            </a:r>
          </a:p>
        </p:txBody>
      </p:sp>
    </p:spTree>
    <p:extLst>
      <p:ext uri="{BB962C8B-B14F-4D97-AF65-F5344CB8AC3E}">
        <p14:creationId xmlns:p14="http://schemas.microsoft.com/office/powerpoint/2010/main" val="3506589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45" y="7627624"/>
            <a:ext cx="1385195" cy="438150"/>
          </a:xfrm>
        </p:spPr>
        <p:txBody>
          <a:bodyPr/>
          <a:lstStyle/>
          <a:p>
            <a:r>
              <a:rPr lang="en-US" dirty="0"/>
              <a:t>3/22/2018</a:t>
            </a:r>
          </a:p>
        </p:txBody>
      </p:sp>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a:t>
            </a:fld>
            <a:endParaRPr lang="en-US" dirty="0"/>
          </a:p>
        </p:txBody>
      </p:sp>
      <p:sp>
        <p:nvSpPr>
          <p:cNvPr id="9" name="Rectangle 2"/>
          <p:cNvSpPr>
            <a:spLocks noGrp="1" noChangeArrowheads="1"/>
          </p:cNvSpPr>
          <p:nvPr>
            <p:ph type="title"/>
          </p:nvPr>
        </p:nvSpPr>
        <p:spPr>
          <a:xfrm>
            <a:off x="625500" y="1371340"/>
            <a:ext cx="6899275" cy="725488"/>
          </a:xfrm>
          <a:noFill/>
        </p:spPr>
        <p:txBody>
          <a:bodyPr/>
          <a:lstStyle/>
          <a:p>
            <a:r>
              <a:rPr lang="en-US" sz="4400" dirty="0"/>
              <a:t>Objectives</a:t>
            </a:r>
          </a:p>
        </p:txBody>
      </p:sp>
      <p:sp>
        <p:nvSpPr>
          <p:cNvPr id="10" name="Rectangle 3"/>
          <p:cNvSpPr txBox="1">
            <a:spLocks noChangeArrowheads="1"/>
          </p:cNvSpPr>
          <p:nvPr/>
        </p:nvSpPr>
        <p:spPr bwMode="auto">
          <a:xfrm>
            <a:off x="1322909" y="2500791"/>
            <a:ext cx="7620000" cy="4770438"/>
          </a:xfrm>
          <a:prstGeom prst="rect">
            <a:avLst/>
          </a:prstGeom>
          <a:solidFill>
            <a:schemeClr val="bg1"/>
          </a:solidFill>
          <a:ln w="9525">
            <a:noFill/>
            <a:miter lim="800000"/>
            <a:headEnd/>
            <a:tailEnd/>
          </a:ln>
          <a:effectLst/>
        </p:spPr>
        <p:txBody>
          <a:bodyPr vert="horz" wrap="square" lIns="91371" tIns="45681" rIns="91371" bIns="45681" numCol="1" anchor="t" anchorCtr="0" compatLnSpc="1">
            <a:prstTxWarp prst="textNoShape">
              <a:avLst/>
            </a:prstTxWarp>
          </a:bodyPr>
          <a:lstStyle/>
          <a:p>
            <a:pPr defTabSz="913669" fontAlgn="base">
              <a:lnSpc>
                <a:spcPct val="150000"/>
              </a:lnSpc>
              <a:spcBef>
                <a:spcPts val="600"/>
              </a:spcBef>
              <a:spcAft>
                <a:spcPts val="600"/>
              </a:spcAft>
              <a:defRPr/>
            </a:pPr>
            <a:r>
              <a:rPr lang="en-US" sz="2000" kern="0" dirty="0"/>
              <a:t>We will review the following:</a:t>
            </a:r>
          </a:p>
          <a:p>
            <a:pPr marL="342626" indent="-342626">
              <a:lnSpc>
                <a:spcPct val="150000"/>
              </a:lnSpc>
              <a:spcBef>
                <a:spcPts val="600"/>
              </a:spcBef>
              <a:spcAft>
                <a:spcPts val="600"/>
              </a:spcAft>
              <a:buFont typeface="Arial" panose="020B0604020202020204" pitchFamily="34" charset="0"/>
              <a:buChar char="•"/>
            </a:pPr>
            <a:r>
              <a:rPr lang="en-US" sz="2000" dirty="0"/>
              <a:t>HIPAA 5010 Transactions</a:t>
            </a:r>
          </a:p>
          <a:p>
            <a:pPr marL="342626" indent="-342626">
              <a:lnSpc>
                <a:spcPct val="150000"/>
              </a:lnSpc>
              <a:spcBef>
                <a:spcPts val="600"/>
              </a:spcBef>
              <a:spcAft>
                <a:spcPts val="600"/>
              </a:spcAft>
              <a:buFont typeface="Arial" panose="020B0604020202020204" pitchFamily="34" charset="0"/>
              <a:buChar char="•"/>
            </a:pPr>
            <a:r>
              <a:rPr lang="en-US" sz="2000" dirty="0"/>
              <a:t>835 File Example</a:t>
            </a:r>
          </a:p>
          <a:p>
            <a:pPr marL="342626" indent="-342626">
              <a:lnSpc>
                <a:spcPct val="150000"/>
              </a:lnSpc>
              <a:spcBef>
                <a:spcPts val="600"/>
              </a:spcBef>
              <a:spcAft>
                <a:spcPts val="600"/>
              </a:spcAft>
              <a:buFont typeface="Arial" panose="020B0604020202020204" pitchFamily="34" charset="0"/>
              <a:buChar char="•"/>
            </a:pPr>
            <a:r>
              <a:rPr lang="en-US" sz="2000" dirty="0"/>
              <a:t>Companion Guides</a:t>
            </a:r>
          </a:p>
          <a:p>
            <a:pPr marL="342626" indent="-342626">
              <a:lnSpc>
                <a:spcPct val="150000"/>
              </a:lnSpc>
              <a:spcBef>
                <a:spcPts val="600"/>
              </a:spcBef>
              <a:spcAft>
                <a:spcPts val="600"/>
              </a:spcAft>
              <a:buFont typeface="Arial" panose="020B0604020202020204" pitchFamily="34" charset="0"/>
              <a:buChar char="•"/>
            </a:pPr>
            <a:r>
              <a:rPr lang="en-US" sz="2000" dirty="0"/>
              <a:t>EDI Forms</a:t>
            </a:r>
          </a:p>
          <a:p>
            <a:pPr marL="342626" indent="-342626">
              <a:lnSpc>
                <a:spcPct val="150000"/>
              </a:lnSpc>
              <a:spcBef>
                <a:spcPts val="600"/>
              </a:spcBef>
              <a:spcAft>
                <a:spcPts val="600"/>
              </a:spcAft>
              <a:buFont typeface="Arial" panose="020B0604020202020204" pitchFamily="34" charset="0"/>
              <a:buChar char="•"/>
            </a:pPr>
            <a:r>
              <a:rPr lang="en-US" sz="2000" dirty="0"/>
              <a:t>5010 Transaction Enrollment</a:t>
            </a:r>
            <a:endParaRPr lang="en-US" sz="2000" kern="0" dirty="0"/>
          </a:p>
        </p:txBody>
      </p:sp>
    </p:spTree>
    <p:extLst>
      <p:ext uri="{BB962C8B-B14F-4D97-AF65-F5344CB8AC3E}">
        <p14:creationId xmlns:p14="http://schemas.microsoft.com/office/powerpoint/2010/main" val="1298242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625474" y="1417217"/>
            <a:ext cx="12528551" cy="725488"/>
          </a:xfrm>
          <a:noFill/>
        </p:spPr>
        <p:txBody>
          <a:bodyPr/>
          <a:lstStyle/>
          <a:p>
            <a:r>
              <a:rPr lang="en-US" sz="4400" dirty="0">
                <a:latin typeface="Arial" panose="020B0604020202020204" pitchFamily="34" charset="0"/>
                <a:cs typeface="Arial" panose="020B0604020202020204" pitchFamily="34" charset="0"/>
              </a:rPr>
              <a:t>5010 Transaction Enrollment</a:t>
            </a:r>
          </a:p>
        </p:txBody>
      </p:sp>
      <p:sp>
        <p:nvSpPr>
          <p:cNvPr id="10" name="Rectangle 3"/>
          <p:cNvSpPr txBox="1">
            <a:spLocks noChangeArrowheads="1"/>
          </p:cNvSpPr>
          <p:nvPr/>
        </p:nvSpPr>
        <p:spPr bwMode="auto">
          <a:xfrm>
            <a:off x="477519" y="2411411"/>
            <a:ext cx="12877534" cy="521621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buFont typeface="+mj-lt"/>
              <a:buAutoNum type="arabicPeriod"/>
            </a:pPr>
            <a:r>
              <a:rPr lang="en-US" sz="2000" dirty="0">
                <a:latin typeface="Arial" panose="020B0604020202020204" pitchFamily="34" charset="0"/>
                <a:cs typeface="Arial" panose="020B0604020202020204" pitchFamily="34" charset="0"/>
              </a:rPr>
              <a:t>Complete and submit the EDI (Electronic Data Interchange) Authorization Form to the HIPAA Helpdesk. All EDI enrollment forms can be found on the NM Medicaid Web Portal: </a:t>
            </a:r>
            <a:r>
              <a:rPr lang="en-US" sz="2000" dirty="0">
                <a:latin typeface="Arial" panose="020B0604020202020204" pitchFamily="34" charset="0"/>
                <a:cs typeface="Arial" panose="020B0604020202020204" pitchFamily="34" charset="0"/>
                <a:hlinkClick r:id="rId2"/>
              </a:rPr>
              <a:t>https://nmmedicaid.portal.conduent.com/static/ProviderInformation.htm#EDI</a:t>
            </a:r>
            <a:r>
              <a:rPr lang="en-US" sz="2000" dirty="0">
                <a:latin typeface="Arial" panose="020B0604020202020204" pitchFamily="34" charset="0"/>
                <a:cs typeface="Arial" panose="020B0604020202020204" pitchFamily="34" charset="0"/>
              </a:rPr>
              <a:t>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The HIPAA Helpdesk will be in contact with your clearinghouse and will provide testing information and procedures to them directly.  Testing information, procedures, and/or login information will be given to the clearinghouse within 24 hours of returning EDI enrollment forms.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Once the clearinghouse has passed the testing phase, the HIPAA Helpdesk will notify you that the electronic transaction that you enrolled in has been moved into production.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dirty="0">
                <a:latin typeface="Arial" panose="020B0604020202020204" pitchFamily="34" charset="0"/>
                <a:cs typeface="Arial" panose="020B0604020202020204" pitchFamily="34" charset="0"/>
              </a:rPr>
              <a:t>You will then be able to receive remittance advices, submit an eligibility and benefits verification request, receive a response, and/or review claims electronically via your clearinghouse. </a:t>
            </a:r>
          </a:p>
        </p:txBody>
      </p:sp>
    </p:spTree>
    <p:extLst>
      <p:ext uri="{BB962C8B-B14F-4D97-AF65-F5344CB8AC3E}">
        <p14:creationId xmlns:p14="http://schemas.microsoft.com/office/powerpoint/2010/main" val="1876730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477521" y="1420009"/>
            <a:ext cx="12894220" cy="817878"/>
          </a:xfrm>
          <a:noFill/>
        </p:spPr>
        <p:txBody>
          <a:bodyPr/>
          <a:lstStyle/>
          <a:p>
            <a:r>
              <a:rPr lang="en-US" sz="4400" dirty="0">
                <a:latin typeface="Arial" panose="020B0604020202020204" pitchFamily="34" charset="0"/>
                <a:cs typeface="Arial" panose="020B0604020202020204" pitchFamily="34" charset="0"/>
              </a:rPr>
              <a:t>FAQs</a:t>
            </a:r>
          </a:p>
        </p:txBody>
      </p:sp>
      <p:sp>
        <p:nvSpPr>
          <p:cNvPr id="10" name="Rectangle 3"/>
          <p:cNvSpPr txBox="1">
            <a:spLocks noChangeArrowheads="1"/>
          </p:cNvSpPr>
          <p:nvPr/>
        </p:nvSpPr>
        <p:spPr bwMode="auto">
          <a:xfrm>
            <a:off x="625473" y="2428538"/>
            <a:ext cx="13174609" cy="5338483"/>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buFont typeface="+mj-lt"/>
              <a:buAutoNum type="arabicPeriod"/>
            </a:pPr>
            <a:r>
              <a:rPr lang="en-US" sz="2000" u="sng" dirty="0">
                <a:latin typeface="Arial" panose="020B0604020202020204" pitchFamily="34" charset="0"/>
                <a:cs typeface="Arial" panose="020B0604020202020204" pitchFamily="34" charset="0"/>
              </a:rPr>
              <a:t>Can I enroll and receive multiple electronic transactions? </a:t>
            </a:r>
          </a:p>
          <a:p>
            <a:pPr lvl="1"/>
            <a:r>
              <a:rPr lang="en-US" sz="2000" dirty="0">
                <a:latin typeface="Arial" panose="020B0604020202020204" pitchFamily="34" charset="0"/>
                <a:cs typeface="Arial" panose="020B0604020202020204" pitchFamily="34" charset="0"/>
              </a:rPr>
              <a:t>Yes, any transactions that will make your facility more efficient can be utilized.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u="sng" dirty="0">
                <a:latin typeface="Arial" panose="020B0604020202020204" pitchFamily="34" charset="0"/>
                <a:cs typeface="Arial" panose="020B0604020202020204" pitchFamily="34" charset="0"/>
              </a:rPr>
              <a:t>If I receive remit advices electronically (835s), will I still be able to view them via the NM Medicaid Web Portal? </a:t>
            </a:r>
          </a:p>
          <a:p>
            <a:pPr lvl="1"/>
            <a:r>
              <a:rPr lang="en-US" sz="2000" dirty="0">
                <a:latin typeface="Arial" panose="020B0604020202020204" pitchFamily="34" charset="0"/>
                <a:cs typeface="Arial" panose="020B0604020202020204" pitchFamily="34" charset="0"/>
              </a:rPr>
              <a:t>Yes, remit advices will still be available via the web portal.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u="sng" dirty="0">
                <a:latin typeface="Arial" panose="020B0604020202020204" pitchFamily="34" charset="0"/>
                <a:cs typeface="Arial" panose="020B0604020202020204" pitchFamily="34" charset="0"/>
              </a:rPr>
              <a:t>If we maintain our own billing software where can we find the companion guides and TR3s (formerly known as Implementation Guides)?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The companion guides can be found on the HSD MAD website at: </a:t>
            </a:r>
            <a:r>
              <a:rPr lang="en-US" sz="2000" dirty="0">
                <a:latin typeface="Arial" panose="020B0604020202020204" pitchFamily="34" charset="0"/>
                <a:cs typeface="Arial" panose="020B0604020202020204" pitchFamily="34" charset="0"/>
                <a:hlinkClick r:id="rId2"/>
              </a:rPr>
              <a:t>http://www.hsd.state.nm.us/providers/hippa-standard-companion-guides.aspx</a:t>
            </a:r>
            <a:r>
              <a:rPr lang="en-US" sz="2000" dirty="0">
                <a:latin typeface="Arial" panose="020B0604020202020204" pitchFamily="34" charset="0"/>
                <a:cs typeface="Arial" panose="020B0604020202020204" pitchFamily="34" charset="0"/>
              </a:rPr>
              <a:t>. </a:t>
            </a:r>
          </a:p>
          <a:p>
            <a:pPr marL="938860" lvl="1"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TR3’s are copyrighted and cannot be “given” to providers. Providers must purchase TR3’s from </a:t>
            </a:r>
            <a:r>
              <a:rPr lang="en-US" sz="2000" dirty="0">
                <a:latin typeface="Arial" panose="020B0604020202020204" pitchFamily="34" charset="0"/>
                <a:cs typeface="Arial" panose="020B0604020202020204" pitchFamily="34" charset="0"/>
                <a:hlinkClick r:id="rId3"/>
              </a:rPr>
              <a:t>www.X12.org</a:t>
            </a:r>
            <a:r>
              <a:rPr lang="en-US" sz="2000" dirty="0">
                <a:latin typeface="Arial" panose="020B0604020202020204" pitchFamily="34" charset="0"/>
                <a:cs typeface="Arial" panose="020B0604020202020204" pitchFamily="34" charset="0"/>
              </a:rPr>
              <a:t>.</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342900" indent="-342900">
              <a:buFont typeface="+mj-lt"/>
              <a:buAutoNum type="arabicPeriod"/>
            </a:pPr>
            <a:r>
              <a:rPr lang="en-US" sz="2000" u="sng" dirty="0">
                <a:latin typeface="Arial" panose="020B0604020202020204" pitchFamily="34" charset="0"/>
                <a:cs typeface="Arial" panose="020B0604020202020204" pitchFamily="34" charset="0"/>
              </a:rPr>
              <a:t>How will I know when a new transaction type is available? </a:t>
            </a:r>
          </a:p>
          <a:p>
            <a:pPr lvl="1"/>
            <a:r>
              <a:rPr lang="en-US" sz="2000" dirty="0">
                <a:latin typeface="Arial" panose="020B0604020202020204" pitchFamily="34" charset="0"/>
                <a:cs typeface="Arial" panose="020B0604020202020204" pitchFamily="34" charset="0"/>
              </a:rPr>
              <a:t>The New Mexico Medicaid E-news will be the source of when and what new transactions are coming to New Mexico Medicaid. </a:t>
            </a:r>
          </a:p>
          <a:p>
            <a:pPr marL="342900" indent="-342900">
              <a:buFont typeface="+mj-lt"/>
              <a:buAutoNum type="arabicPeriod"/>
            </a:pPr>
            <a:endParaRPr lang="en-US" sz="1800" dirty="0"/>
          </a:p>
        </p:txBody>
      </p:sp>
    </p:spTree>
    <p:extLst>
      <p:ext uri="{BB962C8B-B14F-4D97-AF65-F5344CB8AC3E}">
        <p14:creationId xmlns:p14="http://schemas.microsoft.com/office/powerpoint/2010/main" val="108427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3"/>
            <a:ext cx="3413760" cy="438150"/>
          </a:xfrm>
        </p:spPr>
        <p:txBody>
          <a:bodyPr/>
          <a:lstStyle/>
          <a:p>
            <a:fld id="{CACB3E39-5571-0247-86B7-EF41C2ABA1DB}" type="slidenum">
              <a:rPr lang="en-US" smtClean="0"/>
              <a:pPr/>
              <a:t>32</a:t>
            </a:fld>
            <a:endParaRPr lang="en-US" dirty="0"/>
          </a:p>
        </p:txBody>
      </p:sp>
      <p:sp>
        <p:nvSpPr>
          <p:cNvPr id="9" name="Rectangle 2"/>
          <p:cNvSpPr>
            <a:spLocks noGrp="1" noChangeArrowheads="1"/>
          </p:cNvSpPr>
          <p:nvPr>
            <p:ph type="title"/>
          </p:nvPr>
        </p:nvSpPr>
        <p:spPr>
          <a:xfrm>
            <a:off x="625476" y="1673225"/>
            <a:ext cx="12604750" cy="725488"/>
          </a:xfrm>
          <a:noFill/>
        </p:spPr>
        <p:txBody>
          <a:bodyPr lIns="130622" tIns="65311" rIns="130622" bIns="65311"/>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New Mexico Medicaid Online</a:t>
            </a:r>
          </a:p>
          <a:p>
            <a:pPr marL="853990" lvl="3" indent="-342866" defTabSz="653044">
              <a:lnSpc>
                <a:spcPct val="150000"/>
              </a:lnSpc>
              <a:spcBef>
                <a:spcPts val="600"/>
              </a:spcBef>
              <a:buSzPct val="75000"/>
            </a:pPr>
            <a:r>
              <a:rPr lang="en-US" sz="1900" dirty="0">
                <a:solidFill>
                  <a:prstClr val="black"/>
                </a:solidFill>
              </a:rPr>
              <a:t>Provider Information</a:t>
            </a:r>
          </a:p>
          <a:p>
            <a:pPr marL="853990" lvl="3" indent="-342866" defTabSz="653044">
              <a:lnSpc>
                <a:spcPct val="150000"/>
              </a:lnSpc>
              <a:spcBef>
                <a:spcPts val="600"/>
              </a:spcBef>
              <a:buSzPct val="75000"/>
            </a:pPr>
            <a:r>
              <a:rPr lang="en-US" sz="1900" dirty="0">
                <a:solidFill>
                  <a:prstClr val="black"/>
                </a:solidFill>
              </a:rPr>
              <a:t>Provider Login Screen Notices</a:t>
            </a:r>
          </a:p>
          <a:p>
            <a:pPr marL="853990" lvl="3" indent="-342866" defTabSz="653044">
              <a:lnSpc>
                <a:spcPct val="150000"/>
              </a:lnSpc>
              <a:spcBef>
                <a:spcPts val="600"/>
              </a:spcBef>
              <a:buSzPct val="75000"/>
            </a:pPr>
            <a:r>
              <a:rPr lang="en-US" sz="1900" dirty="0">
                <a:solidFill>
                  <a:prstClr val="black"/>
                </a:solidFill>
              </a:rPr>
              <a:t>Provider E-News Newsletters</a:t>
            </a:r>
          </a:p>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Medicaid Provider Relations Call Center</a:t>
            </a:r>
          </a:p>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Provider Communication Updates </a:t>
            </a:r>
          </a:p>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Provider Field Representative</a:t>
            </a:r>
          </a:p>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Provider Webinars</a:t>
            </a:r>
          </a:p>
          <a:p>
            <a:pPr marL="457154" indent="-457154" defTabSz="653044">
              <a:lnSpc>
                <a:spcPct val="150000"/>
              </a:lnSpc>
              <a:spcBef>
                <a:spcPts val="600"/>
              </a:spcBef>
              <a:spcAft>
                <a:spcPts val="600"/>
              </a:spcAft>
              <a:buSzPct val="75000"/>
              <a:buFont typeface="Arial" panose="020B0604020202020204" pitchFamily="34" charset="0"/>
              <a:buChar char="•"/>
            </a:pPr>
            <a:r>
              <a:rPr lang="en-US" sz="1900" dirty="0">
                <a:solidFill>
                  <a:prstClr val="black"/>
                </a:solidFill>
              </a:rPr>
              <a:t>Open Forums and Live Training Sessions</a:t>
            </a:r>
          </a:p>
          <a:p>
            <a:pPr algn="r" defTabSz="653044">
              <a:buSzPct val="75000"/>
            </a:pPr>
            <a:r>
              <a:rPr lang="en-US" sz="1900" i="1" dirty="0">
                <a:solidFill>
                  <a:prstClr val="black"/>
                </a:solidFill>
              </a:rPr>
              <a:t>Continued on next page . . . </a:t>
            </a:r>
            <a:endParaRPr lang="en-US" sz="1900" i="1" dirty="0">
              <a:solidFill>
                <a:srgbClr val="00837B">
                  <a:lumMod val="50000"/>
                </a:srgbClr>
              </a:solidFill>
            </a:endParaRPr>
          </a:p>
          <a:p>
            <a:pPr defTabSz="653044"/>
            <a:r>
              <a:rPr lang="en-US" sz="1900" dirty="0">
                <a:solidFill>
                  <a:srgbClr val="00837B">
                    <a:lumMod val="50000"/>
                  </a:srgbClr>
                </a:solidFill>
              </a:rPr>
              <a:t> </a:t>
            </a:r>
          </a:p>
          <a:p>
            <a:pPr marL="342866" indent="-342866" defTabSz="914309" fontAlgn="base">
              <a:lnSpc>
                <a:spcPct val="150000"/>
              </a:lnSpc>
              <a:spcBef>
                <a:spcPts val="600"/>
              </a:spcBef>
              <a:spcAft>
                <a:spcPts val="600"/>
              </a:spcAft>
              <a:buFont typeface="Arial" pitchFamily="34" charset="0"/>
              <a:buChar char="•"/>
              <a:defRPr/>
            </a:pPr>
            <a:endParaRPr lang="en-US" sz="1900" i="1" kern="0" dirty="0">
              <a:solidFill>
                <a:prstClr val="black"/>
              </a:solidFill>
            </a:endParaRPr>
          </a:p>
          <a:p>
            <a:pPr lvl="1" defTabSz="653044"/>
            <a:br>
              <a:rPr lang="en-US" sz="1900" dirty="0">
                <a:solidFill>
                  <a:prstClr val="black"/>
                </a:solidFill>
              </a:rPr>
            </a:br>
            <a:br>
              <a:rPr lang="en-US" sz="1900" dirty="0">
                <a:solidFill>
                  <a:prstClr val="black"/>
                </a:solidFill>
              </a:rPr>
            </a:br>
            <a:endParaRPr lang="en-US" sz="19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FFFE"/>
              </a:solidFill>
            </a:endParaRPr>
          </a:p>
        </p:txBody>
      </p:sp>
    </p:spTree>
    <p:extLst>
      <p:ext uri="{BB962C8B-B14F-4D97-AF65-F5344CB8AC3E}">
        <p14:creationId xmlns:p14="http://schemas.microsoft.com/office/powerpoint/2010/main" val="3926284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33</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39793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477519" y="1484318"/>
            <a:ext cx="7047231" cy="725488"/>
          </a:xfrm>
          <a:noFill/>
        </p:spPr>
        <p:txBody>
          <a:bodyPr/>
          <a:lstStyle/>
          <a:p>
            <a:r>
              <a:rPr lang="en-US" sz="4400" dirty="0">
                <a:latin typeface="Arial" panose="020B0604020202020204" pitchFamily="34" charset="0"/>
                <a:cs typeface="Arial" panose="020B0604020202020204" pitchFamily="34" charset="0"/>
              </a:rPr>
              <a:t>Introduction of HIPAA</a:t>
            </a:r>
          </a:p>
        </p:txBody>
      </p:sp>
      <p:sp>
        <p:nvSpPr>
          <p:cNvPr id="10" name="Rectangle 3"/>
          <p:cNvSpPr txBox="1">
            <a:spLocks noChangeArrowheads="1"/>
          </p:cNvSpPr>
          <p:nvPr/>
        </p:nvSpPr>
        <p:spPr bwMode="auto">
          <a:xfrm>
            <a:off x="477519" y="2411412"/>
            <a:ext cx="11556825" cy="4467853"/>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Health Insurance Portability and Accountability Act of 1996, known as HIPAA, was enacted on August 21, 1996, as an attempt to incrementally reform the healthcare system. The goal was to simplify and streamline the burdens of healthcare. The most widely known portion of the law is the Administrative Simplification Section which includes requirements for the following: </a:t>
            </a:r>
          </a:p>
          <a:p>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Standardization of electronic patient health, administrative, and financial data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Privacy</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Security standards protecting the confidentiality and integrity of individually identifiable providers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Unique health identifiers for individuals, employers, health plans and health care providers </a:t>
            </a:r>
          </a:p>
          <a:p>
            <a:pPr marL="1588" lvl="1">
              <a:lnSpc>
                <a:spcPct val="90000"/>
              </a:lnSpc>
              <a:spcBef>
                <a:spcPct val="30000"/>
              </a:spcBef>
              <a:buSzPct val="75000"/>
              <a:defRPr/>
            </a:pPr>
            <a:endParaRPr kumimoji="0" lang="en-US" sz="2000" b="0" i="0" u="none" strike="noStrike" kern="0" cap="none" spc="0" normalizeH="0" baseline="0" noProof="0" dirty="0">
              <a:ln>
                <a:noFill/>
              </a:ln>
              <a:solidFill>
                <a:schemeClr val="tx1"/>
              </a:solidFill>
              <a:effectLst/>
              <a:uLnTx/>
              <a:uFillTx/>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625474" y="1378403"/>
            <a:ext cx="9890125" cy="725488"/>
          </a:xfrm>
          <a:noFill/>
        </p:spPr>
        <p:txBody>
          <a:bodyPr/>
          <a:lstStyle/>
          <a:p>
            <a:r>
              <a:rPr lang="en-US" sz="4400" dirty="0">
                <a:latin typeface="Arial" panose="020B0604020202020204" pitchFamily="34" charset="0"/>
                <a:cs typeface="Arial" panose="020B0604020202020204" pitchFamily="34" charset="0"/>
              </a:rPr>
              <a:t>Why Utilize Electronic Transactions?</a:t>
            </a:r>
          </a:p>
        </p:txBody>
      </p:sp>
      <p:sp>
        <p:nvSpPr>
          <p:cNvPr id="10" name="Rectangle 3"/>
          <p:cNvSpPr txBox="1">
            <a:spLocks noChangeArrowheads="1"/>
          </p:cNvSpPr>
          <p:nvPr/>
        </p:nvSpPr>
        <p:spPr bwMode="auto">
          <a:xfrm>
            <a:off x="625474" y="2411412"/>
            <a:ext cx="9077924"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The push for administrative simplification originated in the health insurance industry as a way to standardize the claims processing and payment cycle, the eligibility and enrollment cycle, and even health insurers’ billing.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It is important to note that HIPAA does not require physicians to conduct transactions electronically. However, if they conduct any electronic transactions, they must submit these transactions according to HIPAA standards.</a:t>
            </a:r>
            <a:endParaRPr kumimoji="0" lang="en-US" sz="2000" b="0" i="0" u="none" strike="noStrike" kern="0" cap="none" spc="0" normalizeH="0" baseline="0" noProof="0" dirty="0">
              <a:ln>
                <a:noFill/>
              </a:ln>
              <a:solidFill>
                <a:schemeClr val="tx1"/>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0586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15864" y="3581400"/>
            <a:ext cx="9298849" cy="1371600"/>
          </a:xfrm>
        </p:spPr>
        <p:txBody>
          <a:bodyPr/>
          <a:lstStyle/>
          <a:p>
            <a:r>
              <a:rPr lang="en-US" dirty="0"/>
              <a:t>HIPAA 5010 Transactions</a:t>
            </a:r>
          </a:p>
        </p:txBody>
      </p:sp>
    </p:spTree>
    <p:extLst>
      <p:ext uri="{BB962C8B-B14F-4D97-AF65-F5344CB8AC3E}">
        <p14:creationId xmlns:p14="http://schemas.microsoft.com/office/powerpoint/2010/main" val="66572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477520" y="1406906"/>
            <a:ext cx="14152880" cy="725488"/>
          </a:xfrm>
          <a:noFill/>
        </p:spPr>
        <p:txBody>
          <a:bodyPr/>
          <a:lstStyle/>
          <a:p>
            <a:r>
              <a:rPr lang="en-US" sz="4400" dirty="0">
                <a:latin typeface="Arial" panose="020B0604020202020204" pitchFamily="34" charset="0"/>
                <a:cs typeface="Arial" panose="020B0604020202020204" pitchFamily="34" charset="0"/>
              </a:rPr>
              <a:t>Advantages of Using HIPAA 5010 Transactions</a:t>
            </a:r>
          </a:p>
        </p:txBody>
      </p:sp>
      <p:sp>
        <p:nvSpPr>
          <p:cNvPr id="10" name="Rectangle 3"/>
          <p:cNvSpPr txBox="1">
            <a:spLocks noChangeArrowheads="1"/>
          </p:cNvSpPr>
          <p:nvPr/>
        </p:nvSpPr>
        <p:spPr bwMode="auto">
          <a:xfrm>
            <a:off x="477520" y="2411412"/>
            <a:ext cx="10376946"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Using the HIPAA standard electronic transactions helps physician practices save </a:t>
            </a:r>
            <a:r>
              <a:rPr lang="en-US" sz="2000" b="1" dirty="0">
                <a:latin typeface="Arial" panose="020B0604020202020204" pitchFamily="34" charset="0"/>
                <a:cs typeface="Arial" panose="020B0604020202020204" pitchFamily="34" charset="0"/>
              </a:rPr>
              <a:t>thousands of dollars annually </a:t>
            </a:r>
            <a:r>
              <a:rPr lang="en-US" sz="2000" dirty="0">
                <a:latin typeface="Arial" panose="020B0604020202020204" pitchFamily="34" charset="0"/>
                <a:cs typeface="Arial" panose="020B0604020202020204" pitchFamily="34" charset="0"/>
              </a:rPr>
              <a:t>by using these standard transactions. </a:t>
            </a: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The following reductions are advantages of utilizing the HIPAA standard transactions: </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Costs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Overhead expenses associated with billing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Collections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Time of referral authorization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Time for verifying eligibility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Other related components of the claims management cycle </a:t>
            </a:r>
          </a:p>
        </p:txBody>
      </p:sp>
    </p:spTree>
    <p:extLst>
      <p:ext uri="{BB962C8B-B14F-4D97-AF65-F5344CB8AC3E}">
        <p14:creationId xmlns:p14="http://schemas.microsoft.com/office/powerpoint/2010/main" val="380020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625474" y="1404255"/>
            <a:ext cx="13678355" cy="725488"/>
          </a:xfrm>
          <a:noFill/>
        </p:spPr>
        <p:txBody>
          <a:bodyPr/>
          <a:lstStyle/>
          <a:p>
            <a:r>
              <a:rPr lang="en-US" sz="4400" dirty="0">
                <a:latin typeface="Arial" panose="020B0604020202020204" pitchFamily="34" charset="0"/>
                <a:cs typeface="Arial" panose="020B0604020202020204" pitchFamily="34" charset="0"/>
              </a:rPr>
              <a:t>5010 Transactions Supported By NM Medicaid</a:t>
            </a:r>
          </a:p>
        </p:txBody>
      </p:sp>
      <p:sp>
        <p:nvSpPr>
          <p:cNvPr id="10" name="Rectangle 3"/>
          <p:cNvSpPr txBox="1">
            <a:spLocks noChangeArrowheads="1"/>
          </p:cNvSpPr>
          <p:nvPr/>
        </p:nvSpPr>
        <p:spPr bwMode="auto">
          <a:xfrm>
            <a:off x="625474"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latin typeface="Arial" panose="020B0604020202020204" pitchFamily="34" charset="0"/>
                <a:cs typeface="Arial" panose="020B0604020202020204" pitchFamily="34" charset="0"/>
              </a:rPr>
              <a:t>270 - Health Insurance Eligibility Request </a:t>
            </a:r>
          </a:p>
          <a:p>
            <a:r>
              <a:rPr lang="en-US" sz="2000" dirty="0">
                <a:latin typeface="Arial" panose="020B0604020202020204" pitchFamily="34" charset="0"/>
                <a:cs typeface="Arial" panose="020B0604020202020204" pitchFamily="34" charset="0"/>
              </a:rPr>
              <a:t>271 - Health Insurance Eligibility Response </a:t>
            </a:r>
          </a:p>
          <a:p>
            <a:r>
              <a:rPr lang="en-US" sz="2000" dirty="0">
                <a:latin typeface="Arial" panose="020B0604020202020204" pitchFamily="34" charset="0"/>
                <a:cs typeface="Arial" panose="020B0604020202020204" pitchFamily="34" charset="0"/>
              </a:rPr>
              <a:t>276 - Health Care Claims Status Inquiry </a:t>
            </a:r>
          </a:p>
          <a:p>
            <a:r>
              <a:rPr lang="en-US" sz="2000" dirty="0">
                <a:latin typeface="Arial" panose="020B0604020202020204" pitchFamily="34" charset="0"/>
                <a:cs typeface="Arial" panose="020B0604020202020204" pitchFamily="34" charset="0"/>
              </a:rPr>
              <a:t>277 - Health Care Claims Status Response </a:t>
            </a:r>
          </a:p>
          <a:p>
            <a:r>
              <a:rPr lang="en-US" sz="2000" dirty="0">
                <a:latin typeface="Arial" panose="020B0604020202020204" pitchFamily="34" charset="0"/>
                <a:cs typeface="Arial" panose="020B0604020202020204" pitchFamily="34" charset="0"/>
              </a:rPr>
              <a:t>820 - Premium Payment </a:t>
            </a:r>
          </a:p>
          <a:p>
            <a:r>
              <a:rPr lang="en-US" sz="2000" dirty="0">
                <a:latin typeface="Arial" panose="020B0604020202020204" pitchFamily="34" charset="0"/>
                <a:cs typeface="Arial" panose="020B0604020202020204" pitchFamily="34" charset="0"/>
              </a:rPr>
              <a:t>834 - Benefit Enrollment and Maintenance </a:t>
            </a:r>
          </a:p>
          <a:p>
            <a:r>
              <a:rPr lang="en-US" sz="2000" dirty="0">
                <a:latin typeface="Arial" panose="020B0604020202020204" pitchFamily="34" charset="0"/>
                <a:cs typeface="Arial" panose="020B0604020202020204" pitchFamily="34" charset="0"/>
              </a:rPr>
              <a:t>835 - Health Care Claim Payment/Advice </a:t>
            </a:r>
          </a:p>
          <a:p>
            <a:r>
              <a:rPr lang="en-US" sz="2000" dirty="0">
                <a:latin typeface="Arial" panose="020B0604020202020204" pitchFamily="34" charset="0"/>
                <a:cs typeface="Arial" panose="020B0604020202020204" pitchFamily="34" charset="0"/>
              </a:rPr>
              <a:t>837 - Health Care Claim (Professional, Institutional, &amp; Dental)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Acknowledgement Reports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TA1 - Acknowledgement Report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999 - Acknowledgement Report (positive, negative, partial) </a:t>
            </a:r>
          </a:p>
          <a:p>
            <a:pPr marL="342900" indent="-342900">
              <a:buFont typeface="Arial" panose="020B0604020202020204" pitchFamily="34" charset="0"/>
              <a:buChar char="•"/>
            </a:pPr>
            <a:r>
              <a:rPr lang="en-US" sz="2000" dirty="0">
                <a:latin typeface="Arial" panose="020B0604020202020204" pitchFamily="34" charset="0"/>
                <a:cs typeface="Arial" panose="020B0604020202020204" pitchFamily="34" charset="0"/>
              </a:rPr>
              <a:t>277CA - Claim Acknowledgement </a:t>
            </a:r>
          </a:p>
        </p:txBody>
      </p:sp>
    </p:spTree>
    <p:extLst>
      <p:ext uri="{BB962C8B-B14F-4D97-AF65-F5344CB8AC3E}">
        <p14:creationId xmlns:p14="http://schemas.microsoft.com/office/powerpoint/2010/main" val="360531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3/22/2018</a:t>
            </a:r>
          </a:p>
        </p:txBody>
      </p:sp>
      <p:sp>
        <p:nvSpPr>
          <p:cNvPr id="9" name="Rectangle 2"/>
          <p:cNvSpPr>
            <a:spLocks noGrp="1" noChangeArrowheads="1"/>
          </p:cNvSpPr>
          <p:nvPr>
            <p:ph type="title"/>
          </p:nvPr>
        </p:nvSpPr>
        <p:spPr>
          <a:xfrm>
            <a:off x="625474" y="1454233"/>
            <a:ext cx="12528551" cy="725488"/>
          </a:xfrm>
          <a:noFill/>
        </p:spPr>
        <p:txBody>
          <a:bodyPr/>
          <a:lstStyle/>
          <a:p>
            <a:r>
              <a:rPr lang="en-US" sz="4400" dirty="0">
                <a:latin typeface="Arial" panose="020B0604020202020204" pitchFamily="34" charset="0"/>
                <a:cs typeface="Arial" panose="020B0604020202020204" pitchFamily="34" charset="0"/>
              </a:rPr>
              <a:t>5010 Transaction Definitions</a:t>
            </a:r>
          </a:p>
        </p:txBody>
      </p:sp>
      <p:graphicFrame>
        <p:nvGraphicFramePr>
          <p:cNvPr id="3" name="Table 2"/>
          <p:cNvGraphicFramePr>
            <a:graphicFrameLocks noGrp="1"/>
          </p:cNvGraphicFramePr>
          <p:nvPr>
            <p:extLst>
              <p:ext uri="{D42A27DB-BD31-4B8C-83A1-F6EECF244321}">
                <p14:modId xmlns:p14="http://schemas.microsoft.com/office/powerpoint/2010/main" val="4065048401"/>
              </p:ext>
            </p:extLst>
          </p:nvPr>
        </p:nvGraphicFramePr>
        <p:xfrm>
          <a:off x="2743201" y="2318656"/>
          <a:ext cx="9146348" cy="5070885"/>
        </p:xfrm>
        <a:graphic>
          <a:graphicData uri="http://schemas.openxmlformats.org/drawingml/2006/table">
            <a:tbl>
              <a:tblPr firstRow="1" firstCol="1" bandRow="1"/>
              <a:tblGrid>
                <a:gridCol w="574770">
                  <a:extLst>
                    <a:ext uri="{9D8B030D-6E8A-4147-A177-3AD203B41FA5}">
                      <a16:colId xmlns:a16="http://schemas.microsoft.com/office/drawing/2014/main" val="20000"/>
                    </a:ext>
                  </a:extLst>
                </a:gridCol>
                <a:gridCol w="8571578">
                  <a:extLst>
                    <a:ext uri="{9D8B030D-6E8A-4147-A177-3AD203B41FA5}">
                      <a16:colId xmlns:a16="http://schemas.microsoft.com/office/drawing/2014/main" val="20001"/>
                    </a:ext>
                  </a:extLst>
                </a:gridCol>
              </a:tblGrid>
              <a:tr h="448220">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270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Eligibility, Coverage or Benefit Inquiry</a:t>
                      </a:r>
                      <a:r>
                        <a:rPr lang="en-US" sz="1000" dirty="0">
                          <a:effectLst/>
                          <a:latin typeface="Arial"/>
                          <a:ea typeface="Calibri"/>
                          <a:cs typeface="Times New Roman"/>
                        </a:rPr>
                        <a:t> – Provider uses to request details of health care eligibility and benefit information or to determine if an information source organization has a particular subscriber or dependent on file.</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323">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271</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Eligibility, Coverage or Benefit Response </a:t>
                      </a:r>
                      <a:r>
                        <a:rPr lang="en-US" sz="1000" dirty="0">
                          <a:effectLst/>
                          <a:latin typeface="Arial"/>
                          <a:ea typeface="Calibri"/>
                          <a:cs typeface="Times New Roman"/>
                        </a:rPr>
                        <a:t>– Payer uses to respond to 270 requests.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48343">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276</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Claim Status Request</a:t>
                      </a:r>
                      <a:r>
                        <a:rPr lang="en-US" sz="1000" dirty="0">
                          <a:effectLst/>
                          <a:latin typeface="Arial"/>
                          <a:ea typeface="Calibri"/>
                          <a:cs typeface="Times New Roman"/>
                        </a:rPr>
                        <a:t> – Provider uses to request the status of health care claims.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02771">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277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Claim Status Notification</a:t>
                      </a:r>
                      <a:r>
                        <a:rPr lang="en-US" sz="1000" dirty="0">
                          <a:effectLst/>
                          <a:latin typeface="Arial"/>
                          <a:ea typeface="Calibri"/>
                          <a:cs typeface="Times New Roman"/>
                        </a:rPr>
                        <a:t> – Payer uses to respond to 276 requests.</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0070">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820</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Payment Order / Remittance Advice </a:t>
                      </a:r>
                      <a:r>
                        <a:rPr lang="en-US" sz="1000" dirty="0">
                          <a:effectLst/>
                          <a:latin typeface="Arial"/>
                          <a:ea typeface="Calibri"/>
                          <a:cs typeface="Times New Roman"/>
                        </a:rPr>
                        <a:t>– Insurance companies, third-party administrators, payroll service providers, and internal payroll departments use to transmit premium payment information.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5216">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834</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Benefit Enrollment and Maintenance </a:t>
                      </a:r>
                      <a:r>
                        <a:rPr lang="en-US" sz="1000" dirty="0">
                          <a:effectLst/>
                          <a:latin typeface="Arial"/>
                          <a:ea typeface="Calibri"/>
                          <a:cs typeface="Times New Roman"/>
                        </a:rPr>
                        <a:t>– Benefit plan sponsors and administrators use to transmit enrollment and benefit information between each other.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00070">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835</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Claim Payment / Remittance Advice </a:t>
                      </a:r>
                      <a:r>
                        <a:rPr lang="en-US" sz="1000" dirty="0">
                          <a:effectLst/>
                          <a:latin typeface="Arial"/>
                          <a:ea typeface="Calibri"/>
                          <a:cs typeface="Times New Roman"/>
                        </a:rPr>
                        <a:t>– Used by the payer and the provider to make payments on a claim, send an Explanation of Benefits (EOB) remittance advice, or to send both the payment and EOB in the same transaction.</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121902">
                <a:tc>
                  <a:txBody>
                    <a:bodyPr/>
                    <a:lstStyle/>
                    <a:p>
                      <a:pPr marL="0" marR="0" algn="ctr">
                        <a:lnSpc>
                          <a:spcPct val="115000"/>
                        </a:lnSpc>
                        <a:spcBef>
                          <a:spcPts val="0"/>
                        </a:spcBef>
                        <a:spcAft>
                          <a:spcPts val="0"/>
                        </a:spcAft>
                      </a:pPr>
                      <a:r>
                        <a:rPr lang="en-US" sz="1000" b="1" dirty="0">
                          <a:solidFill>
                            <a:srgbClr val="FF0000"/>
                          </a:solidFill>
                          <a:effectLst/>
                          <a:latin typeface="Arial"/>
                          <a:ea typeface="Calibri"/>
                          <a:cs typeface="Times New Roman"/>
                        </a:rPr>
                        <a:t>837</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Arial"/>
                          <a:ea typeface="Calibri"/>
                          <a:cs typeface="Times New Roman"/>
                        </a:rPr>
                        <a:t>Health Care Claim</a:t>
                      </a:r>
                      <a:r>
                        <a:rPr lang="en-US" sz="1000" dirty="0">
                          <a:effectLst/>
                          <a:latin typeface="Arial"/>
                          <a:ea typeface="Calibri"/>
                          <a:cs typeface="Times New Roman"/>
                        </a:rPr>
                        <a:t> – There are three (3) separate implementation guides for 837 Health Care Claims:</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Dental</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Institutional</a:t>
                      </a:r>
                      <a:endParaRPr lang="en-US" sz="1100" dirty="0">
                        <a:effectLst/>
                        <a:latin typeface="Calibri"/>
                        <a:ea typeface="Calibri"/>
                        <a:cs typeface="Times New Roman"/>
                      </a:endParaRPr>
                    </a:p>
                    <a:p>
                      <a:pPr marL="342900" marR="0" lvl="0" indent="-342900">
                        <a:lnSpc>
                          <a:spcPct val="115000"/>
                        </a:lnSpc>
                        <a:spcBef>
                          <a:spcPts val="0"/>
                        </a:spcBef>
                        <a:spcAft>
                          <a:spcPts val="0"/>
                        </a:spcAft>
                        <a:buFont typeface="Symbol"/>
                        <a:buChar char=""/>
                      </a:pPr>
                      <a:r>
                        <a:rPr lang="en-US" sz="1000" dirty="0">
                          <a:effectLst/>
                          <a:latin typeface="Arial"/>
                          <a:ea typeface="Calibri"/>
                          <a:cs typeface="Times New Roman"/>
                        </a:rPr>
                        <a:t>Professional</a:t>
                      </a:r>
                      <a:endParaRPr lang="en-US" sz="1100" dirty="0">
                        <a:effectLst/>
                        <a:latin typeface="Calibri"/>
                        <a:ea typeface="Calibri"/>
                        <a:cs typeface="Times New Roman"/>
                      </a:endParaRPr>
                    </a:p>
                    <a:p>
                      <a:pPr marL="0" marR="0">
                        <a:lnSpc>
                          <a:spcPct val="115000"/>
                        </a:lnSpc>
                        <a:spcBef>
                          <a:spcPts val="0"/>
                        </a:spcBef>
                        <a:spcAft>
                          <a:spcPts val="0"/>
                        </a:spcAft>
                      </a:pPr>
                      <a:r>
                        <a:rPr lang="en-US" sz="1000" dirty="0">
                          <a:effectLst/>
                          <a:latin typeface="Arial"/>
                          <a:ea typeface="Calibri"/>
                          <a:cs typeface="Times New Roman"/>
                        </a:rPr>
                        <a:t>Each is used by the provider- dentist/dental group, clinic/hospital, and physicians/surgeons – or between payers to submit and transfer claims and encounters to the payer.</a:t>
                      </a:r>
                      <a:endParaRPr lang="en-US"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5686">
                <a:tc>
                  <a:txBody>
                    <a:bodyPr/>
                    <a:lstStyle/>
                    <a:p>
                      <a:pPr marL="0" marR="0" algn="ctr">
                        <a:lnSpc>
                          <a:spcPct val="115000"/>
                        </a:lnSpc>
                        <a:spcBef>
                          <a:spcPts val="0"/>
                        </a:spcBef>
                        <a:spcAft>
                          <a:spcPts val="0"/>
                        </a:spcAft>
                      </a:pPr>
                      <a:r>
                        <a:rPr lang="en-US" sz="1000" b="1" dirty="0">
                          <a:solidFill>
                            <a:srgbClr val="FF0000"/>
                          </a:solidFill>
                          <a:effectLst/>
                          <a:latin typeface="+mn-lt"/>
                          <a:ea typeface="Calibri"/>
                          <a:cs typeface="Times New Roman"/>
                        </a:rPr>
                        <a:t>TA1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mn-lt"/>
                          <a:ea typeface="Calibri"/>
                          <a:cs typeface="Times New Roman"/>
                        </a:rPr>
                        <a:t>Interchange</a:t>
                      </a:r>
                      <a:r>
                        <a:rPr lang="en-US" sz="1000" b="1" baseline="0" dirty="0">
                          <a:effectLst/>
                          <a:latin typeface="+mn-lt"/>
                          <a:ea typeface="Calibri"/>
                          <a:cs typeface="Times New Roman"/>
                        </a:rPr>
                        <a:t> Acknowledgement – </a:t>
                      </a:r>
                      <a:r>
                        <a:rPr lang="en-US" sz="1000" b="0" baseline="0" dirty="0">
                          <a:effectLst/>
                          <a:latin typeface="+mn-lt"/>
                          <a:ea typeface="Calibri"/>
                          <a:cs typeface="Times New Roman"/>
                        </a:rPr>
                        <a:t> a standard transaction advising why an 837 claim file was rejected.</a:t>
                      </a:r>
                      <a:endParaRPr lang="en-US" sz="1000" b="1"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5686">
                <a:tc>
                  <a:txBody>
                    <a:bodyPr/>
                    <a:lstStyle/>
                    <a:p>
                      <a:pPr marL="0" marR="0" algn="ctr">
                        <a:lnSpc>
                          <a:spcPct val="115000"/>
                        </a:lnSpc>
                        <a:spcBef>
                          <a:spcPts val="0"/>
                        </a:spcBef>
                        <a:spcAft>
                          <a:spcPts val="0"/>
                        </a:spcAft>
                      </a:pPr>
                      <a:r>
                        <a:rPr lang="en-US" sz="1000" b="1" dirty="0">
                          <a:solidFill>
                            <a:srgbClr val="FF0000"/>
                          </a:solidFill>
                          <a:effectLst/>
                          <a:latin typeface="+mn-lt"/>
                          <a:ea typeface="Calibri"/>
                          <a:cs typeface="Times New Roman"/>
                        </a:rPr>
                        <a:t>999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mn-lt"/>
                          <a:ea typeface="Calibri"/>
                          <a:cs typeface="Times New Roman"/>
                        </a:rPr>
                        <a:t>Error</a:t>
                      </a:r>
                      <a:r>
                        <a:rPr lang="en-US" sz="1000" b="1" baseline="0" dirty="0">
                          <a:effectLst/>
                          <a:latin typeface="+mn-lt"/>
                          <a:ea typeface="Calibri"/>
                          <a:cs typeface="Times New Roman"/>
                        </a:rPr>
                        <a:t> Report-  </a:t>
                      </a:r>
                      <a:r>
                        <a:rPr lang="en-US" sz="1000" b="0" baseline="0" dirty="0">
                          <a:effectLst/>
                          <a:latin typeface="+mn-lt"/>
                          <a:ea typeface="Calibri"/>
                          <a:cs typeface="Times New Roman"/>
                        </a:rPr>
                        <a:t>Report generated to confirm if the submitted 837 file passed standard level syntax and structure editing system and was </a:t>
                      </a:r>
                      <a:r>
                        <a:rPr lang="en-US" sz="1000" b="0" baseline="0" dirty="0" err="1">
                          <a:effectLst/>
                          <a:latin typeface="+mn-lt"/>
                          <a:ea typeface="Calibri"/>
                          <a:cs typeface="Times New Roman"/>
                        </a:rPr>
                        <a:t>recieved</a:t>
                      </a:r>
                      <a:r>
                        <a:rPr lang="en-US" sz="1000" b="0" baseline="0" dirty="0">
                          <a:effectLst/>
                          <a:latin typeface="+mn-lt"/>
                          <a:ea typeface="Calibri"/>
                          <a:cs typeface="Times New Roman"/>
                        </a:rPr>
                        <a:t>.</a:t>
                      </a:r>
                      <a:endParaRPr lang="en-US" sz="1000" b="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5686">
                <a:tc>
                  <a:txBody>
                    <a:bodyPr/>
                    <a:lstStyle/>
                    <a:p>
                      <a:pPr marL="0" marR="0" algn="ctr">
                        <a:lnSpc>
                          <a:spcPct val="115000"/>
                        </a:lnSpc>
                        <a:spcBef>
                          <a:spcPts val="0"/>
                        </a:spcBef>
                        <a:spcAft>
                          <a:spcPts val="0"/>
                        </a:spcAft>
                      </a:pPr>
                      <a:r>
                        <a:rPr lang="en-US" sz="1000" b="1" dirty="0">
                          <a:solidFill>
                            <a:srgbClr val="FF0000"/>
                          </a:solidFill>
                          <a:effectLst/>
                          <a:latin typeface="+mn-lt"/>
                          <a:ea typeface="Calibri"/>
                          <a:cs typeface="Times New Roman"/>
                        </a:rPr>
                        <a:t>277CA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000" b="1" dirty="0">
                          <a:effectLst/>
                          <a:latin typeface="+mn-lt"/>
                          <a:ea typeface="Calibri"/>
                          <a:cs typeface="Times New Roman"/>
                        </a:rPr>
                        <a:t>Claims Acknowledgement Report</a:t>
                      </a:r>
                      <a:r>
                        <a:rPr lang="en-US" sz="1000" b="0" dirty="0">
                          <a:effectLst/>
                          <a:latin typeface="+mn-lt"/>
                          <a:ea typeface="Calibri"/>
                          <a:cs typeface="Times New Roman"/>
                        </a:rPr>
                        <a:t>- Provides a claim-level acknowledgement</a:t>
                      </a:r>
                      <a:r>
                        <a:rPr lang="en-US" sz="1000" b="0" baseline="0" dirty="0">
                          <a:effectLst/>
                          <a:latin typeface="+mn-lt"/>
                          <a:ea typeface="Calibri"/>
                          <a:cs typeface="Times New Roman"/>
                        </a:rPr>
                        <a:t> of all claims received in the front-end  processing system before claims are sent to the payer’s adjudication system.</a:t>
                      </a:r>
                      <a:endParaRPr lang="en-US" sz="1000" b="0" dirty="0">
                        <a:effectLst/>
                        <a:latin typeface="+mn-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737982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21885</TotalTime>
  <Words>3026</Words>
  <Application>Microsoft Office PowerPoint</Application>
  <PresentationFormat>Custom</PresentationFormat>
  <Paragraphs>279</Paragraphs>
  <Slides>34</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Courier New</vt:lpstr>
      <vt:lpstr>Symbol</vt:lpstr>
      <vt:lpstr>Times New Roman</vt:lpstr>
      <vt:lpstr>Conduent_PPT_Template_White_6Jan</vt:lpstr>
      <vt:lpstr>  HIPAA 5010 &amp; Web Portal Electronic Transactions Overview</vt:lpstr>
      <vt:lpstr>Purpose</vt:lpstr>
      <vt:lpstr>Objectives</vt:lpstr>
      <vt:lpstr>Introduction of HIPAA</vt:lpstr>
      <vt:lpstr>Why Utilize Electronic Transactions?</vt:lpstr>
      <vt:lpstr>HIPAA 5010 Transactions</vt:lpstr>
      <vt:lpstr>Advantages of Using HIPAA 5010 Transactions</vt:lpstr>
      <vt:lpstr>5010 Transactions Supported By NM Medicaid</vt:lpstr>
      <vt:lpstr>5010 Transaction Definitions</vt:lpstr>
      <vt:lpstr>What an 835 File Looks Like</vt:lpstr>
      <vt:lpstr>Understanding the 835 Transaction File</vt:lpstr>
      <vt:lpstr>Understanding the 835 Transaction File Continued</vt:lpstr>
      <vt:lpstr>Understanding the 835 Transaction File Continued</vt:lpstr>
      <vt:lpstr>Understanding the 835 Transaction File Continued</vt:lpstr>
      <vt:lpstr>Understanding the 835 Transaction File Continued</vt:lpstr>
      <vt:lpstr>Understanding the 835 Transaction File Continued</vt:lpstr>
      <vt:lpstr>Third Party Liability (TPL) / Crossover Submissions</vt:lpstr>
      <vt:lpstr>Companion Guides</vt:lpstr>
      <vt:lpstr>Companion Guides</vt:lpstr>
      <vt:lpstr>Companion Guides</vt:lpstr>
      <vt:lpstr>EDI Forms </vt:lpstr>
      <vt:lpstr>EDI Forms</vt:lpstr>
      <vt:lpstr>EDI Provider Trading Partner Agreement</vt:lpstr>
      <vt:lpstr>EDI Submitter Trading Partner Agreement</vt:lpstr>
      <vt:lpstr>EDI Authorization Form</vt:lpstr>
      <vt:lpstr>EDI Update Form</vt:lpstr>
      <vt:lpstr>EDI Termination Form</vt:lpstr>
      <vt:lpstr>EDI Forms</vt:lpstr>
      <vt:lpstr>5010 Transaction Enrollment</vt:lpstr>
      <vt:lpstr>5010 Transaction Enrollment</vt:lpstr>
      <vt:lpstr>FAQs</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HIPAA 5010 Transactions Overview</dc:title>
  <dc:creator>Wilinski, Antonette</dc:creator>
  <cp:lastModifiedBy>Peter Sepich</cp:lastModifiedBy>
  <cp:revision>183</cp:revision>
  <dcterms:created xsi:type="dcterms:W3CDTF">2017-01-18T18:41:02Z</dcterms:created>
  <dcterms:modified xsi:type="dcterms:W3CDTF">2024-08-20T16:43:05Z</dcterms:modified>
</cp:coreProperties>
</file>